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8" r:id="rId4"/>
    <p:sldId id="261" r:id="rId5"/>
    <p:sldId id="262" r:id="rId6"/>
    <p:sldId id="259" r:id="rId7"/>
    <p:sldId id="263" r:id="rId8"/>
    <p:sldId id="264" r:id="rId9"/>
    <p:sldId id="265" r:id="rId10"/>
    <p:sldId id="267" r:id="rId11"/>
    <p:sldId id="307" r:id="rId12"/>
    <p:sldId id="266" r:id="rId13"/>
    <p:sldId id="284" r:id="rId14"/>
    <p:sldId id="294" r:id="rId15"/>
    <p:sldId id="282" r:id="rId16"/>
    <p:sldId id="293" r:id="rId17"/>
    <p:sldId id="288" r:id="rId18"/>
    <p:sldId id="291" r:id="rId19"/>
    <p:sldId id="292" r:id="rId20"/>
    <p:sldId id="295" r:id="rId21"/>
    <p:sldId id="308" r:id="rId22"/>
    <p:sldId id="289" r:id="rId23"/>
    <p:sldId id="260" r:id="rId24"/>
    <p:sldId id="271" r:id="rId25"/>
    <p:sldId id="274" r:id="rId26"/>
    <p:sldId id="302" r:id="rId27"/>
    <p:sldId id="304" r:id="rId28"/>
    <p:sldId id="281" r:id="rId29"/>
    <p:sldId id="276" r:id="rId30"/>
    <p:sldId id="278" r:id="rId31"/>
    <p:sldId id="280" r:id="rId32"/>
    <p:sldId id="306" r:id="rId33"/>
    <p:sldId id="305" r:id="rId34"/>
    <p:sldId id="286" r:id="rId35"/>
    <p:sldId id="287" r:id="rId36"/>
    <p:sldId id="303" r:id="rId37"/>
    <p:sldId id="298" r:id="rId38"/>
    <p:sldId id="290" r:id="rId39"/>
    <p:sldId id="301"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69"/>
    <a:srgbClr val="034E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3"/>
    <p:restoredTop sz="79339" autoAdjust="0"/>
  </p:normalViewPr>
  <p:slideViewPr>
    <p:cSldViewPr snapToGrid="0">
      <p:cViewPr>
        <p:scale>
          <a:sx n="72" d="100"/>
          <a:sy n="72" d="100"/>
        </p:scale>
        <p:origin x="399"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1B202-F9F0-40A0-BC4F-7F2298C408F2}" type="datetimeFigureOut">
              <a:rPr lang="zh-CN" altLang="en-US" smtClean="0"/>
              <a:t>2024/10/1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33F7-83B4-4417-B78E-BF8C8A0C4711}" type="slidenum">
              <a:rPr lang="zh-CN" altLang="en-US" smtClean="0"/>
              <a:t>‹#›</a:t>
            </a:fld>
            <a:endParaRPr lang="zh-CN" altLang="en-US"/>
          </a:p>
        </p:txBody>
      </p:sp>
    </p:spTree>
    <p:extLst>
      <p:ext uri="{BB962C8B-B14F-4D97-AF65-F5344CB8AC3E}">
        <p14:creationId xmlns:p14="http://schemas.microsoft.com/office/powerpoint/2010/main" val="187799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10</a:t>
            </a:fld>
            <a:endParaRPr lang="zh-CN" altLang="en-US"/>
          </a:p>
        </p:txBody>
      </p:sp>
    </p:spTree>
    <p:extLst>
      <p:ext uri="{BB962C8B-B14F-4D97-AF65-F5344CB8AC3E}">
        <p14:creationId xmlns:p14="http://schemas.microsoft.com/office/powerpoint/2010/main" val="401508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36</a:t>
            </a:fld>
            <a:endParaRPr lang="zh-CN" altLang="en-US"/>
          </a:p>
        </p:txBody>
      </p:sp>
    </p:spTree>
    <p:extLst>
      <p:ext uri="{BB962C8B-B14F-4D97-AF65-F5344CB8AC3E}">
        <p14:creationId xmlns:p14="http://schemas.microsoft.com/office/powerpoint/2010/main" val="53227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37</a:t>
            </a:fld>
            <a:endParaRPr lang="zh-CN" altLang="en-US"/>
          </a:p>
        </p:txBody>
      </p:sp>
    </p:spTree>
    <p:extLst>
      <p:ext uri="{BB962C8B-B14F-4D97-AF65-F5344CB8AC3E}">
        <p14:creationId xmlns:p14="http://schemas.microsoft.com/office/powerpoint/2010/main" val="232869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Single-photon emission has a second-order correlationfunction g(2)(τ ) &lt; 0.5.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38</a:t>
            </a:fld>
            <a:endParaRPr lang="zh-CN" altLang="en-US"/>
          </a:p>
        </p:txBody>
      </p:sp>
    </p:spTree>
    <p:extLst>
      <p:ext uri="{BB962C8B-B14F-4D97-AF65-F5344CB8AC3E}">
        <p14:creationId xmlns:p14="http://schemas.microsoft.com/office/powerpoint/2010/main" val="2772635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39</a:t>
            </a:fld>
            <a:endParaRPr lang="zh-CN" altLang="en-US"/>
          </a:p>
        </p:txBody>
      </p:sp>
    </p:spTree>
    <p:extLst>
      <p:ext uri="{BB962C8B-B14F-4D97-AF65-F5344CB8AC3E}">
        <p14:creationId xmlns:p14="http://schemas.microsoft.com/office/powerpoint/2010/main" val="69868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改变涂覆层 使用</a:t>
            </a:r>
            <a:r>
              <a:rPr lang="en-US" altLang="zh-CN" dirty="0"/>
              <a:t>laser</a:t>
            </a:r>
            <a:r>
              <a:rPr lang="zh-CN" altLang="en-US" dirty="0"/>
              <a:t>烧制腔体</a:t>
            </a:r>
          </a:p>
        </p:txBody>
      </p:sp>
      <p:sp>
        <p:nvSpPr>
          <p:cNvPr id="4" name="灯片编号占位符 3"/>
          <p:cNvSpPr>
            <a:spLocks noGrp="1"/>
          </p:cNvSpPr>
          <p:nvPr>
            <p:ph type="sldNum" sz="quarter" idx="5"/>
          </p:nvPr>
        </p:nvSpPr>
        <p:spPr/>
        <p:txBody>
          <a:bodyPr/>
          <a:lstStyle/>
          <a:p>
            <a:fld id="{D24033F7-83B4-4417-B78E-BF8C8A0C4711}" type="slidenum">
              <a:rPr lang="zh-CN" altLang="en-US" smtClean="0"/>
              <a:t>11</a:t>
            </a:fld>
            <a:endParaRPr lang="zh-CN" altLang="en-US"/>
          </a:p>
        </p:txBody>
      </p:sp>
    </p:spTree>
    <p:extLst>
      <p:ext uri="{BB962C8B-B14F-4D97-AF65-F5344CB8AC3E}">
        <p14:creationId xmlns:p14="http://schemas.microsoft.com/office/powerpoint/2010/main" val="419852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explain this ?</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12</a:t>
            </a:fld>
            <a:endParaRPr lang="zh-CN" altLang="en-US"/>
          </a:p>
        </p:txBody>
      </p:sp>
    </p:spTree>
    <p:extLst>
      <p:ext uri="{BB962C8B-B14F-4D97-AF65-F5344CB8AC3E}">
        <p14:creationId xmlns:p14="http://schemas.microsoft.com/office/powerpoint/2010/main" val="426034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14</a:t>
            </a:fld>
            <a:endParaRPr lang="zh-CN" altLang="en-US"/>
          </a:p>
        </p:txBody>
      </p:sp>
    </p:spTree>
    <p:extLst>
      <p:ext uri="{BB962C8B-B14F-4D97-AF65-F5344CB8AC3E}">
        <p14:creationId xmlns:p14="http://schemas.microsoft.com/office/powerpoint/2010/main" val="219814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optical microscope image is shown in Fig. 2a, with WSe2 monolayer flakes outlined</a:t>
            </a: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17</a:t>
            </a:fld>
            <a:endParaRPr lang="zh-CN" altLang="en-US"/>
          </a:p>
        </p:txBody>
      </p:sp>
    </p:spTree>
    <p:extLst>
      <p:ext uri="{BB962C8B-B14F-4D97-AF65-F5344CB8AC3E}">
        <p14:creationId xmlns:p14="http://schemas.microsoft.com/office/powerpoint/2010/main" val="2203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21</a:t>
            </a:fld>
            <a:endParaRPr lang="zh-CN" altLang="en-US"/>
          </a:p>
        </p:txBody>
      </p:sp>
    </p:spTree>
    <p:extLst>
      <p:ext uri="{BB962C8B-B14F-4D97-AF65-F5344CB8AC3E}">
        <p14:creationId xmlns:p14="http://schemas.microsoft.com/office/powerpoint/2010/main" val="3123553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33</a:t>
            </a:fld>
            <a:endParaRPr lang="zh-CN" altLang="en-US"/>
          </a:p>
        </p:txBody>
      </p:sp>
    </p:spTree>
    <p:extLst>
      <p:ext uri="{BB962C8B-B14F-4D97-AF65-F5344CB8AC3E}">
        <p14:creationId xmlns:p14="http://schemas.microsoft.com/office/powerpoint/2010/main" val="4003427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34</a:t>
            </a:fld>
            <a:endParaRPr lang="zh-CN" altLang="en-US"/>
          </a:p>
        </p:txBody>
      </p:sp>
    </p:spTree>
    <p:extLst>
      <p:ext uri="{BB962C8B-B14F-4D97-AF65-F5344CB8AC3E}">
        <p14:creationId xmlns:p14="http://schemas.microsoft.com/office/powerpoint/2010/main" val="224534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lang="zh-CN" altLang="en-US" dirty="0"/>
          </a:p>
        </p:txBody>
      </p:sp>
      <p:sp>
        <p:nvSpPr>
          <p:cNvPr id="4" name="灯片编号占位符 3"/>
          <p:cNvSpPr>
            <a:spLocks noGrp="1"/>
          </p:cNvSpPr>
          <p:nvPr>
            <p:ph type="sldNum" sz="quarter" idx="5"/>
          </p:nvPr>
        </p:nvSpPr>
        <p:spPr/>
        <p:txBody>
          <a:bodyPr/>
          <a:lstStyle/>
          <a:p>
            <a:fld id="{D24033F7-83B4-4417-B78E-BF8C8A0C4711}" type="slidenum">
              <a:rPr lang="zh-CN" altLang="en-US" smtClean="0"/>
              <a:t>35</a:t>
            </a:fld>
            <a:endParaRPr lang="zh-CN" altLang="en-US"/>
          </a:p>
        </p:txBody>
      </p:sp>
    </p:spTree>
    <p:extLst>
      <p:ext uri="{BB962C8B-B14F-4D97-AF65-F5344CB8AC3E}">
        <p14:creationId xmlns:p14="http://schemas.microsoft.com/office/powerpoint/2010/main" val="407286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D91F-51F6-9A41-9B42-A91628CDD00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D750C1-270B-5AD0-A517-7679F5ED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14E3106-B710-BF06-F1C3-D2CE2199A2C1}"/>
              </a:ext>
            </a:extLst>
          </p:cNvPr>
          <p:cNvSpPr>
            <a:spLocks noGrp="1"/>
          </p:cNvSpPr>
          <p:nvPr>
            <p:ph type="dt" sz="half" idx="10"/>
          </p:nvPr>
        </p:nvSpPr>
        <p:spPr/>
        <p:txBody>
          <a:bodyPr/>
          <a:lstStyle/>
          <a:p>
            <a:fld id="{ACBDF7BD-56B7-4458-8B77-D731631437FC}"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2162E5C3-06F7-9D77-FE0B-1A77E86E75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BFA684-DE9F-7EE5-7C95-106CC1A287B8}"/>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17200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75D91-614E-5257-5625-FCB140D006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814553-B661-B7CC-D411-A894B4031C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698D59-D897-36EA-4FA3-934A0D9AD6D0}"/>
              </a:ext>
            </a:extLst>
          </p:cNvPr>
          <p:cNvSpPr>
            <a:spLocks noGrp="1"/>
          </p:cNvSpPr>
          <p:nvPr>
            <p:ph type="dt" sz="half" idx="10"/>
          </p:nvPr>
        </p:nvSpPr>
        <p:spPr/>
        <p:txBody>
          <a:bodyPr/>
          <a:lstStyle/>
          <a:p>
            <a:fld id="{AA2C46AC-2AE5-49D4-8672-5259AE3A8B36}"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CC19A179-2162-59E3-DC97-21E8C416B5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F5EE0DE-3123-0CE3-87BE-DCEAA475D1E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053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33FAA2-B8B9-06A7-57F5-20AB05C4D0A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3E6473C-8619-6D3E-ECAA-C07F6DD1453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D78D149-0CF3-7EAC-9A1A-56673DDC23D7}"/>
              </a:ext>
            </a:extLst>
          </p:cNvPr>
          <p:cNvSpPr>
            <a:spLocks noGrp="1"/>
          </p:cNvSpPr>
          <p:nvPr>
            <p:ph type="dt" sz="half" idx="10"/>
          </p:nvPr>
        </p:nvSpPr>
        <p:spPr/>
        <p:txBody>
          <a:bodyPr/>
          <a:lstStyle/>
          <a:p>
            <a:fld id="{18092B8A-B83F-4335-902A-B1F7DE5548B7}"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32D71F3F-1D14-F2AE-C0EC-02104BD296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CBCC8F-5B92-EF44-DF10-730563D9BAF2}"/>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82479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641BE-814E-F0B3-1C56-60F1372D64C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AA00CB5-1F25-D531-9077-B49EEFAAE52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E2BC39-BE4F-6108-0432-2359A33877C3}"/>
              </a:ext>
            </a:extLst>
          </p:cNvPr>
          <p:cNvSpPr>
            <a:spLocks noGrp="1"/>
          </p:cNvSpPr>
          <p:nvPr>
            <p:ph type="dt" sz="half" idx="10"/>
          </p:nvPr>
        </p:nvSpPr>
        <p:spPr/>
        <p:txBody>
          <a:bodyPr/>
          <a:lstStyle/>
          <a:p>
            <a:fld id="{EA1397BF-644F-416E-B14A-BC836BEBDCD8}"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126ED835-9652-A587-E927-3EB1AD9187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90BB99-3CD8-00F2-45C5-D81D80A3FBBE}"/>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23629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7054-4FA1-F622-0AFE-1E0C7F46498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EDEB75D-663A-4134-C94B-32A7789F8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D7E7DB2-762F-EA5E-756D-4433AA53BECB}"/>
              </a:ext>
            </a:extLst>
          </p:cNvPr>
          <p:cNvSpPr>
            <a:spLocks noGrp="1"/>
          </p:cNvSpPr>
          <p:nvPr>
            <p:ph type="dt" sz="half" idx="10"/>
          </p:nvPr>
        </p:nvSpPr>
        <p:spPr/>
        <p:txBody>
          <a:bodyPr/>
          <a:lstStyle/>
          <a:p>
            <a:fld id="{E5B4FFB6-C735-49C0-A6A1-05DFF48BFEEC}"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74B2807C-B6FE-2489-EB2D-578DCCED67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C1E8C0-1F77-1966-E28F-F7E8F4C753BB}"/>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21450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073DA-1D07-7793-AD3B-22D9315D24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2323683-2E92-CC1B-C2D5-8A944B5064E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C5CE428-BF97-8412-5450-25D71EB6973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25301E4-2AC9-928C-807E-FB9112CDC18E}"/>
              </a:ext>
            </a:extLst>
          </p:cNvPr>
          <p:cNvSpPr>
            <a:spLocks noGrp="1"/>
          </p:cNvSpPr>
          <p:nvPr>
            <p:ph type="dt" sz="half" idx="10"/>
          </p:nvPr>
        </p:nvSpPr>
        <p:spPr/>
        <p:txBody>
          <a:bodyPr/>
          <a:lstStyle/>
          <a:p>
            <a:fld id="{C328C6C4-0DE2-4F2E-8E90-16726F37B626}" type="datetime1">
              <a:rPr kumimoji="1" lang="zh-CN" altLang="en-US" smtClean="0"/>
              <a:t>2024/10/1</a:t>
            </a:fld>
            <a:endParaRPr kumimoji="1" lang="zh-CN" altLang="en-US"/>
          </a:p>
        </p:txBody>
      </p:sp>
      <p:sp>
        <p:nvSpPr>
          <p:cNvPr id="6" name="页脚占位符 5">
            <a:extLst>
              <a:ext uri="{FF2B5EF4-FFF2-40B4-BE49-F238E27FC236}">
                <a16:creationId xmlns:a16="http://schemas.microsoft.com/office/drawing/2014/main" id="{1820E4CE-66C7-C20E-B1F9-13DCFB92E0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9BD3110-ACA8-381B-2B97-F127F68A89B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237996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C0F28-CF07-602D-B43E-6CDA7229FCC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9FE6983-A98E-C4F4-F437-DF562327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ECD774-7D4D-8CE9-45EE-54174DD6E7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D55902F-3B9F-986A-EAC8-5D1490813A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ECDB95E-5992-2744-9CE0-945EB7AC08D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97ED9D-BE8F-6A16-4CE8-FC7421929524}"/>
              </a:ext>
            </a:extLst>
          </p:cNvPr>
          <p:cNvSpPr>
            <a:spLocks noGrp="1"/>
          </p:cNvSpPr>
          <p:nvPr>
            <p:ph type="dt" sz="half" idx="10"/>
          </p:nvPr>
        </p:nvSpPr>
        <p:spPr/>
        <p:txBody>
          <a:bodyPr/>
          <a:lstStyle/>
          <a:p>
            <a:fld id="{50432640-99EC-4CD1-8D99-767BD2D5035F}" type="datetime1">
              <a:rPr kumimoji="1" lang="zh-CN" altLang="en-US" smtClean="0"/>
              <a:t>2024/10/1</a:t>
            </a:fld>
            <a:endParaRPr kumimoji="1" lang="zh-CN" altLang="en-US"/>
          </a:p>
        </p:txBody>
      </p:sp>
      <p:sp>
        <p:nvSpPr>
          <p:cNvPr id="8" name="页脚占位符 7">
            <a:extLst>
              <a:ext uri="{FF2B5EF4-FFF2-40B4-BE49-F238E27FC236}">
                <a16:creationId xmlns:a16="http://schemas.microsoft.com/office/drawing/2014/main" id="{BCDB2895-E6F6-D866-34FB-856D4210D4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C2111D8-617F-33B5-7228-0EA7E2372126}"/>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47542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EA68-4B21-48D0-F593-A0DD7525711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ABB2815-749E-53D8-982E-0B60459D06D4}"/>
              </a:ext>
            </a:extLst>
          </p:cNvPr>
          <p:cNvSpPr>
            <a:spLocks noGrp="1"/>
          </p:cNvSpPr>
          <p:nvPr>
            <p:ph type="dt" sz="half" idx="10"/>
          </p:nvPr>
        </p:nvSpPr>
        <p:spPr/>
        <p:txBody>
          <a:bodyPr/>
          <a:lstStyle/>
          <a:p>
            <a:fld id="{06A8BE65-7BF5-46FD-A7E1-21C04BFE9635}" type="datetime1">
              <a:rPr kumimoji="1" lang="zh-CN" altLang="en-US" smtClean="0"/>
              <a:t>2024/10/1</a:t>
            </a:fld>
            <a:endParaRPr kumimoji="1" lang="zh-CN" altLang="en-US"/>
          </a:p>
        </p:txBody>
      </p:sp>
      <p:sp>
        <p:nvSpPr>
          <p:cNvPr id="4" name="页脚占位符 3">
            <a:extLst>
              <a:ext uri="{FF2B5EF4-FFF2-40B4-BE49-F238E27FC236}">
                <a16:creationId xmlns:a16="http://schemas.microsoft.com/office/drawing/2014/main" id="{06BCA083-019F-2977-D747-1FCE98826D4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1A7A76D-5FA4-537B-4473-D439A151469A}"/>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22278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8ECD2D-FA9F-B637-F8CC-19752C73AB71}"/>
              </a:ext>
            </a:extLst>
          </p:cNvPr>
          <p:cNvSpPr>
            <a:spLocks noGrp="1"/>
          </p:cNvSpPr>
          <p:nvPr>
            <p:ph type="dt" sz="half" idx="10"/>
          </p:nvPr>
        </p:nvSpPr>
        <p:spPr/>
        <p:txBody>
          <a:bodyPr/>
          <a:lstStyle/>
          <a:p>
            <a:fld id="{EAE488DF-FA3C-47C8-82D7-22396A6FCA1E}" type="datetime1">
              <a:rPr kumimoji="1" lang="zh-CN" altLang="en-US" smtClean="0"/>
              <a:t>2024/10/1</a:t>
            </a:fld>
            <a:endParaRPr kumimoji="1" lang="zh-CN" altLang="en-US"/>
          </a:p>
        </p:txBody>
      </p:sp>
      <p:sp>
        <p:nvSpPr>
          <p:cNvPr id="3" name="页脚占位符 2">
            <a:extLst>
              <a:ext uri="{FF2B5EF4-FFF2-40B4-BE49-F238E27FC236}">
                <a16:creationId xmlns:a16="http://schemas.microsoft.com/office/drawing/2014/main" id="{E8981AD3-9BA0-CAE2-D5C7-0A4BD75C174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45FEB24-3383-327C-35CE-B6525E0D3C69}"/>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314325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20A0-07BE-ADFB-3691-A14C8C3183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51E1F41-F6B3-A967-F095-6FE56E9FD5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1C8851-2FDB-9F6B-689C-986D05A70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D1F8F5-B3F7-3419-FDC3-F7172B2C1A2F}"/>
              </a:ext>
            </a:extLst>
          </p:cNvPr>
          <p:cNvSpPr>
            <a:spLocks noGrp="1"/>
          </p:cNvSpPr>
          <p:nvPr>
            <p:ph type="dt" sz="half" idx="10"/>
          </p:nvPr>
        </p:nvSpPr>
        <p:spPr/>
        <p:txBody>
          <a:bodyPr/>
          <a:lstStyle/>
          <a:p>
            <a:fld id="{FA9EC9F4-3985-4DBC-AED8-502787A4EAB3}" type="datetime1">
              <a:rPr kumimoji="1" lang="zh-CN" altLang="en-US" smtClean="0"/>
              <a:t>2024/10/1</a:t>
            </a:fld>
            <a:endParaRPr kumimoji="1" lang="zh-CN" altLang="en-US"/>
          </a:p>
        </p:txBody>
      </p:sp>
      <p:sp>
        <p:nvSpPr>
          <p:cNvPr id="6" name="页脚占位符 5">
            <a:extLst>
              <a:ext uri="{FF2B5EF4-FFF2-40B4-BE49-F238E27FC236}">
                <a16:creationId xmlns:a16="http://schemas.microsoft.com/office/drawing/2014/main" id="{2A9DDD6F-5E3D-625B-861D-7ABEF3056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6F6289-6FDA-E97D-423B-A3BD111AE3AF}"/>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76662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482CD-B378-8955-6BC8-9E16E31F6E5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30860B5-9DB6-53EA-670F-4DEADFC8B4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5F5731B-35B9-DC8D-C99D-33FCC374A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5E53198-7380-212E-9924-F325FD39C81E}"/>
              </a:ext>
            </a:extLst>
          </p:cNvPr>
          <p:cNvSpPr>
            <a:spLocks noGrp="1"/>
          </p:cNvSpPr>
          <p:nvPr>
            <p:ph type="dt" sz="half" idx="10"/>
          </p:nvPr>
        </p:nvSpPr>
        <p:spPr/>
        <p:txBody>
          <a:bodyPr/>
          <a:lstStyle/>
          <a:p>
            <a:fld id="{20806F3E-5CDF-4F16-BCBE-9AC52691A075}" type="datetime1">
              <a:rPr kumimoji="1" lang="zh-CN" altLang="en-US" smtClean="0"/>
              <a:t>2024/10/1</a:t>
            </a:fld>
            <a:endParaRPr kumimoji="1" lang="zh-CN" altLang="en-US"/>
          </a:p>
        </p:txBody>
      </p:sp>
      <p:sp>
        <p:nvSpPr>
          <p:cNvPr id="6" name="页脚占位符 5">
            <a:extLst>
              <a:ext uri="{FF2B5EF4-FFF2-40B4-BE49-F238E27FC236}">
                <a16:creationId xmlns:a16="http://schemas.microsoft.com/office/drawing/2014/main" id="{B9D961BD-99AC-2AE9-9637-C8DA01BFD0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54D92B3-3A42-10BF-F018-BE780FD73015}"/>
              </a:ext>
            </a:extLst>
          </p:cNvPr>
          <p:cNvSpPr>
            <a:spLocks noGrp="1"/>
          </p:cNvSpPr>
          <p:nvPr>
            <p:ph type="sldNum" sz="quarter" idx="12"/>
          </p:nvPr>
        </p:nvSpPr>
        <p:spPr/>
        <p:txBody>
          <a:body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91264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2E1D25-565F-0CAD-6493-001B115FB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78C3366-1B02-1669-7F40-63E56988C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CF778EC-2AFA-0F00-41F5-08A36B763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0FDD7-EF87-41AE-971B-EB0220AF18D2}" type="datetime1">
              <a:rPr kumimoji="1" lang="zh-CN" altLang="en-US" smtClean="0"/>
              <a:t>2024/10/1</a:t>
            </a:fld>
            <a:endParaRPr kumimoji="1" lang="zh-CN" altLang="en-US"/>
          </a:p>
        </p:txBody>
      </p:sp>
      <p:sp>
        <p:nvSpPr>
          <p:cNvPr id="5" name="页脚占位符 4">
            <a:extLst>
              <a:ext uri="{FF2B5EF4-FFF2-40B4-BE49-F238E27FC236}">
                <a16:creationId xmlns:a16="http://schemas.microsoft.com/office/drawing/2014/main" id="{D7D1FD45-E80A-2C70-7233-9C051C091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F66EC96-13FB-C4CE-89E1-72675BF06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E1C5E-C9F8-B941-B214-4143A603618D}" type="slidenum">
              <a:rPr kumimoji="1" lang="zh-CN" altLang="en-US" smtClean="0"/>
              <a:t>‹#›</a:t>
            </a:fld>
            <a:endParaRPr kumimoji="1" lang="zh-CN" altLang="en-US"/>
          </a:p>
        </p:txBody>
      </p:sp>
    </p:spTree>
    <p:extLst>
      <p:ext uri="{BB962C8B-B14F-4D97-AF65-F5344CB8AC3E}">
        <p14:creationId xmlns:p14="http://schemas.microsoft.com/office/powerpoint/2010/main" val="1320640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slide" Target="slide28.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28.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4.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24.jp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24.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slide" Target="slide38.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slide" Target="slide38.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slide" Target="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 Target="sl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slide" Target="slide8.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3.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4.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slide" Target="slide13.xml"/><Relationship Id="rId4" Type="http://schemas.openxmlformats.org/officeDocument/2006/relationships/image" Target="../media/image2.svg"/><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2.sv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1.jpg"/><Relationship Id="rId4" Type="http://schemas.openxmlformats.org/officeDocument/2006/relationships/image" Target="../media/image22.svg"/></Relationships>
</file>

<file path=ppt/slides/_rels/slide39.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 Target="slide15.xml"/><Relationship Id="rId7"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FDC5B8-7DF8-35EB-6F5B-8E511F9A8007}"/>
              </a:ext>
            </a:extLst>
          </p:cNvPr>
          <p:cNvSpPr txBox="1"/>
          <p:nvPr/>
        </p:nvSpPr>
        <p:spPr>
          <a:xfrm>
            <a:off x="1780674" y="2336513"/>
            <a:ext cx="8630652" cy="1446550"/>
          </a:xfrm>
          <a:prstGeom prst="rect">
            <a:avLst/>
          </a:prstGeom>
          <a:noFill/>
        </p:spPr>
        <p:txBody>
          <a:bodyPr wrap="square">
            <a:spAutoFit/>
          </a:bodyPr>
          <a:lstStyle/>
          <a:p>
            <a:pPr algn="ctr"/>
            <a:r>
              <a:rPr lang="en" altLang="zh-CN" sz="4400" b="1" dirty="0">
                <a:solidFill>
                  <a:schemeClr val="accent1"/>
                </a:solidFill>
                <a:latin typeface="Times New Roman" panose="02020603050405020304" pitchFamily="18" charset="0"/>
                <a:cs typeface="Times New Roman" panose="02020603050405020304" pitchFamily="18" charset="0"/>
              </a:rPr>
              <a:t>Self-introduction Of Doctoral Application</a:t>
            </a:r>
          </a:p>
        </p:txBody>
      </p:sp>
      <p:sp>
        <p:nvSpPr>
          <p:cNvPr id="12" name="文本框 11">
            <a:extLst>
              <a:ext uri="{FF2B5EF4-FFF2-40B4-BE49-F238E27FC236}">
                <a16:creationId xmlns:a16="http://schemas.microsoft.com/office/drawing/2014/main" id="{753B2F8C-8605-09DA-CD8D-7A595787C075}"/>
              </a:ext>
            </a:extLst>
          </p:cNvPr>
          <p:cNvSpPr txBox="1"/>
          <p:nvPr/>
        </p:nvSpPr>
        <p:spPr>
          <a:xfrm>
            <a:off x="4742564" y="4671001"/>
            <a:ext cx="2581821" cy="362728"/>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Application for</a:t>
            </a:r>
            <a:r>
              <a:rPr kumimoji="1" lang="en-US"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 Meng’s lab</a:t>
            </a:r>
            <a:endPar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567D4EC8-71D8-EC24-37C0-FDB717DEC2DF}"/>
              </a:ext>
            </a:extLst>
          </p:cNvPr>
          <p:cNvSpPr txBox="1"/>
          <p:nvPr/>
        </p:nvSpPr>
        <p:spPr>
          <a:xfrm>
            <a:off x="4821869" y="4399533"/>
            <a:ext cx="3532868" cy="360612"/>
          </a:xfrm>
          <a:prstGeom prst="rect">
            <a:avLst/>
          </a:prstGeom>
          <a:noFill/>
        </p:spPr>
        <p:txBody>
          <a:bodyPr wrap="square" rtlCol="0">
            <a:spAutoFit/>
          </a:bodyPr>
          <a:lstStyle/>
          <a:p>
            <a:pPr>
              <a:lnSpc>
                <a:spcPct val="120000"/>
              </a:lnSpc>
            </a:pPr>
            <a:r>
              <a:rPr kumimoji="1" lang="en" altLang="zh-CN" sz="16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Applicant: Zhongqi Xiu</a:t>
            </a:r>
          </a:p>
        </p:txBody>
      </p:sp>
      <p:cxnSp>
        <p:nvCxnSpPr>
          <p:cNvPr id="15" name="直线连接符 14">
            <a:extLst>
              <a:ext uri="{FF2B5EF4-FFF2-40B4-BE49-F238E27FC236}">
                <a16:creationId xmlns:a16="http://schemas.microsoft.com/office/drawing/2014/main" id="{28A5F0AA-1E52-78C2-07C9-968ECC9C3627}"/>
              </a:ext>
            </a:extLst>
          </p:cNvPr>
          <p:cNvCxnSpPr>
            <a:cxnSpLocks/>
          </p:cNvCxnSpPr>
          <p:nvPr/>
        </p:nvCxnSpPr>
        <p:spPr>
          <a:xfrm>
            <a:off x="2131522" y="4218134"/>
            <a:ext cx="7928956"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6" name="图形 15">
            <a:extLst>
              <a:ext uri="{FF2B5EF4-FFF2-40B4-BE49-F238E27FC236}">
                <a16:creationId xmlns:a16="http://schemas.microsoft.com/office/drawing/2014/main" id="{CB4393C0-101C-4C99-B1AD-F4D3DE05F7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359" y="689973"/>
            <a:ext cx="6072233" cy="1162768"/>
          </a:xfrm>
          <a:prstGeom prst="rect">
            <a:avLst/>
          </a:prstGeom>
          <a:effectLst/>
        </p:spPr>
      </p:pic>
    </p:spTree>
    <p:extLst>
      <p:ext uri="{BB962C8B-B14F-4D97-AF65-F5344CB8AC3E}">
        <p14:creationId xmlns:p14="http://schemas.microsoft.com/office/powerpoint/2010/main" val="221857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0EF4D14-CAE1-FBB9-AF21-819F73A6A9F5}"/>
              </a:ext>
            </a:extLst>
          </p:cNvPr>
          <p:cNvSpPr txBox="1"/>
          <p:nvPr/>
        </p:nvSpPr>
        <p:spPr>
          <a:xfrm>
            <a:off x="1079499" y="1502053"/>
            <a:ext cx="101288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Independently pre-treated the optical fiber which will be used in the vacuum system and tested the mode field diameter of treated single mode fiber to optimize the mode matching between the modes of cavity and fiber.</a:t>
            </a:r>
            <a:endParaRPr lang="zh-CN"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9CA781E-2AFB-1754-6AA8-D88E85B54B26}"/>
              </a:ext>
            </a:extLst>
          </p:cNvPr>
          <p:cNvSpPr/>
          <p:nvPr/>
        </p:nvSpPr>
        <p:spPr>
          <a:xfrm>
            <a:off x="844543" y="1337042"/>
            <a:ext cx="10502914" cy="2510915"/>
          </a:xfrm>
          <a:prstGeom prst="rect">
            <a:avLst/>
          </a:prstGeom>
          <a:noFill/>
          <a:ln w="15875">
            <a:gradFill flip="none" rotWithShape="1">
              <a:gsLst>
                <a:gs pos="0">
                  <a:schemeClr val="accent1">
                    <a:alpha val="32000"/>
                  </a:schemeClr>
                </a:gs>
                <a:gs pos="97000">
                  <a:schemeClr val="accent1">
                    <a:alpha val="29014"/>
                  </a:schemeClr>
                </a:gs>
              </a:gsLst>
              <a:lin ang="0" scaled="1"/>
              <a:tileRect/>
            </a:gradFill>
          </a:ln>
          <a:effectLst>
            <a:outerShdw blurRad="315736" dist="38100" dir="10800000" algn="r" rotWithShape="0">
              <a:schemeClr val="bg1">
                <a:lumMod val="50000"/>
                <a:alpha val="494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0CFC20-F779-F32F-965D-2BE1791358F9}"/>
              </a:ext>
            </a:extLst>
          </p:cNvPr>
          <p:cNvSpPr txBox="1"/>
          <p:nvPr/>
        </p:nvSpPr>
        <p:spPr>
          <a:xfrm>
            <a:off x="1079499" y="2538015"/>
            <a:ext cx="1012882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Independently designed control circuits and installed control electronics such as the microwave amplifier, radio frequency switch, and radio frequency generator into multiple integrated chassis to facilitate the connection of electrical devices in the optical path.</a:t>
            </a:r>
          </a:p>
        </p:txBody>
      </p:sp>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9" name="图片 18">
            <a:extLst>
              <a:ext uri="{FF2B5EF4-FFF2-40B4-BE49-F238E27FC236}">
                <a16:creationId xmlns:a16="http://schemas.microsoft.com/office/drawing/2014/main" id="{D8A62676-3E76-4D90-8263-FE4930D76376}"/>
              </a:ext>
            </a:extLst>
          </p:cNvPr>
          <p:cNvPicPr>
            <a:picLocks noChangeAspect="1"/>
          </p:cNvPicPr>
          <p:nvPr/>
        </p:nvPicPr>
        <p:blipFill rotWithShape="1">
          <a:blip r:embed="rId5"/>
          <a:srcRect b="13836"/>
          <a:stretch/>
        </p:blipFill>
        <p:spPr>
          <a:xfrm rot="5400000">
            <a:off x="1505006" y="3831027"/>
            <a:ext cx="1952790" cy="2243457"/>
          </a:xfrm>
          <a:prstGeom prst="rect">
            <a:avLst/>
          </a:prstGeom>
        </p:spPr>
      </p:pic>
      <p:pic>
        <p:nvPicPr>
          <p:cNvPr id="20" name="图片 19">
            <a:extLst>
              <a:ext uri="{FF2B5EF4-FFF2-40B4-BE49-F238E27FC236}">
                <a16:creationId xmlns:a16="http://schemas.microsoft.com/office/drawing/2014/main" id="{68A1CCE5-8D2D-410E-A8A9-B10266D3D5D5}"/>
              </a:ext>
            </a:extLst>
          </p:cNvPr>
          <p:cNvPicPr>
            <a:picLocks noChangeAspect="1"/>
          </p:cNvPicPr>
          <p:nvPr/>
        </p:nvPicPr>
        <p:blipFill>
          <a:blip r:embed="rId6"/>
          <a:stretch>
            <a:fillRect/>
          </a:stretch>
        </p:blipFill>
        <p:spPr>
          <a:xfrm>
            <a:off x="4775830" y="3945096"/>
            <a:ext cx="2640340" cy="1980255"/>
          </a:xfrm>
          <a:prstGeom prst="rect">
            <a:avLst/>
          </a:prstGeom>
        </p:spPr>
      </p:pic>
      <p:cxnSp>
        <p:nvCxnSpPr>
          <p:cNvPr id="5" name="直接箭头连接符 4">
            <a:extLst>
              <a:ext uri="{FF2B5EF4-FFF2-40B4-BE49-F238E27FC236}">
                <a16:creationId xmlns:a16="http://schemas.microsoft.com/office/drawing/2014/main" id="{0C20C757-C17A-4B61-B771-3D88054A0527}"/>
              </a:ext>
            </a:extLst>
          </p:cNvPr>
          <p:cNvCxnSpPr>
            <a:cxnSpLocks/>
          </p:cNvCxnSpPr>
          <p:nvPr/>
        </p:nvCxnSpPr>
        <p:spPr>
          <a:xfrm flipH="1" flipV="1">
            <a:off x="5356754" y="4846993"/>
            <a:ext cx="624689" cy="46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C1AC79EA-CAAC-4E6E-B0C7-C4AF6A51FCD7}"/>
              </a:ext>
            </a:extLst>
          </p:cNvPr>
          <p:cNvPicPr>
            <a:picLocks noChangeAspect="1"/>
          </p:cNvPicPr>
          <p:nvPr/>
        </p:nvPicPr>
        <p:blipFill>
          <a:blip r:embed="rId7"/>
          <a:stretch>
            <a:fillRect/>
          </a:stretch>
        </p:blipFill>
        <p:spPr>
          <a:xfrm>
            <a:off x="8359757" y="3947435"/>
            <a:ext cx="2640340" cy="1980255"/>
          </a:xfrm>
          <a:prstGeom prst="rect">
            <a:avLst/>
          </a:prstGeom>
        </p:spPr>
      </p:pic>
      <p:sp>
        <p:nvSpPr>
          <p:cNvPr id="14" name="动作按钮: 空白 13">
            <a:hlinkClick r:id="rId8"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13E7A3-DD21-4AD5-BB3D-F0610B11F13F}"/>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Tree>
    <p:extLst>
      <p:ext uri="{BB962C8B-B14F-4D97-AF65-F5344CB8AC3E}">
        <p14:creationId xmlns:p14="http://schemas.microsoft.com/office/powerpoint/2010/main" val="107917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
            <a:extLst>
              <a:ext uri="{FF2B5EF4-FFF2-40B4-BE49-F238E27FC236}">
                <a16:creationId xmlns:a16="http://schemas.microsoft.com/office/drawing/2014/main" id="{DF7DDADE-8F2C-FB15-0015-66B558C50EB1}"/>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4190CDDC-575F-484B-8D36-CA424865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4" name="动作按钮: 空白 13">
            <a:hlinkClick r:id="rId5" action="ppaction://hlinksldjump" highlightClick="1"/>
            <a:extLst>
              <a:ext uri="{FF2B5EF4-FFF2-40B4-BE49-F238E27FC236}">
                <a16:creationId xmlns:a16="http://schemas.microsoft.com/office/drawing/2014/main" id="{B1A595ED-DF54-4E6B-836C-B5D250382242}"/>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BD3634BC-E49B-49F7-B6F5-85D7DB96FF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7198" t="6535" r="11666" b="41264"/>
          <a:stretch/>
        </p:blipFill>
        <p:spPr>
          <a:xfrm>
            <a:off x="7404846" y="1386322"/>
            <a:ext cx="4159624" cy="5023507"/>
          </a:xfrm>
          <a:prstGeom prst="rect">
            <a:avLst/>
          </a:prstGeom>
        </p:spPr>
      </p:pic>
      <p:sp>
        <p:nvSpPr>
          <p:cNvPr id="8" name="文本框 7">
            <a:extLst>
              <a:ext uri="{FF2B5EF4-FFF2-40B4-BE49-F238E27FC236}">
                <a16:creationId xmlns:a16="http://schemas.microsoft.com/office/drawing/2014/main" id="{62D6393D-A8E3-47EA-BBC4-E38C1EA5A0F7}"/>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0" name="文本框 9">
            <a:extLst>
              <a:ext uri="{FF2B5EF4-FFF2-40B4-BE49-F238E27FC236}">
                <a16:creationId xmlns:a16="http://schemas.microsoft.com/office/drawing/2014/main" id="{1C2A36B4-9E2C-437F-8DD2-70A848862EB6}"/>
              </a:ext>
            </a:extLst>
          </p:cNvPr>
          <p:cNvSpPr txBox="1"/>
          <p:nvPr/>
        </p:nvSpPr>
        <p:spPr>
          <a:xfrm>
            <a:off x="743277" y="1781308"/>
            <a:ext cx="6330047" cy="3416320"/>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Atomic Loading Process - Light Sequence:</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Prepare the atomic cloud above the cavity (3 mm MOT), cooling to ~16 uK.</a:t>
            </a:r>
          </a:p>
          <a:p>
            <a:pPr>
              <a:buFont typeface="+mj-lt"/>
              <a:buAutoNum type="arabicPeriod"/>
            </a:pPr>
            <a:r>
              <a:rPr lang="en-US" altLang="zh-CN" dirty="0">
                <a:latin typeface="Times New Roman" panose="02020603050405020304" pitchFamily="18" charset="0"/>
                <a:cs typeface="Times New Roman" panose="02020603050405020304" pitchFamily="18" charset="0"/>
              </a:rPr>
              <a:t>Turn off the MOT and release the atomic cloud.</a:t>
            </a:r>
          </a:p>
          <a:p>
            <a:pPr>
              <a:buFont typeface="+mj-lt"/>
              <a:buAutoNum type="arabicPeriod"/>
            </a:pPr>
            <a:r>
              <a:rPr lang="en-US" altLang="zh-CN" dirty="0">
                <a:latin typeface="Times New Roman" panose="02020603050405020304" pitchFamily="18" charset="0"/>
                <a:cs typeface="Times New Roman" panose="02020603050405020304" pitchFamily="18" charset="0"/>
              </a:rPr>
              <a:t>One vertical 850 nm light beam (passing through the cavity center) guides the atomic cloud to fall. </a:t>
            </a:r>
          </a:p>
          <a:p>
            <a:r>
              <a:rPr lang="en-US" altLang="zh-CN" dirty="0">
                <a:latin typeface="Times New Roman" panose="02020603050405020304" pitchFamily="18" charset="0"/>
                <a:cs typeface="Times New Roman" panose="02020603050405020304" pitchFamily="18" charset="0"/>
              </a:rPr>
              <a:t>    3a. Two counter-propagating cooling beams (slightly tilted and vertically polarized). </a:t>
            </a:r>
          </a:p>
          <a:p>
            <a:r>
              <a:rPr lang="en-US" altLang="zh-CN" dirty="0">
                <a:latin typeface="Times New Roman" panose="02020603050405020304" pitchFamily="18" charset="0"/>
                <a:cs typeface="Times New Roman" panose="02020603050405020304" pitchFamily="18" charset="0"/>
              </a:rPr>
              <a:t>    3b. Two counter-propagating horizontal beams form the optical lattice; fine-tune the lattice position.</a:t>
            </a:r>
          </a:p>
          <a:p>
            <a:r>
              <a:rPr lang="en-US" altLang="zh-CN" dirty="0">
                <a:latin typeface="Times New Roman" panose="02020603050405020304" pitchFamily="18" charset="0"/>
                <a:cs typeface="Times New Roman" panose="02020603050405020304" pitchFamily="18" charset="0"/>
              </a:rPr>
              <a:t>4.A vertical beam in the opposite direction forms a vertical optical lattice; fine-tune the position of the lattice.</a:t>
            </a:r>
          </a:p>
        </p:txBody>
      </p:sp>
    </p:spTree>
    <p:extLst>
      <p:ext uri="{BB962C8B-B14F-4D97-AF65-F5344CB8AC3E}">
        <p14:creationId xmlns:p14="http://schemas.microsoft.com/office/powerpoint/2010/main" val="2212884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85B2B952-7EF9-C886-689A-95FCF6167F84}"/>
              </a:ext>
            </a:extLst>
          </p:cNvPr>
          <p:cNvSpPr/>
          <p:nvPr/>
        </p:nvSpPr>
        <p:spPr>
          <a:xfrm>
            <a:off x="548560" y="2552101"/>
            <a:ext cx="3401276" cy="79707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686EBF06-40B1-AEA6-C67A-6CA0F8746A59}"/>
              </a:ext>
            </a:extLst>
          </p:cNvPr>
          <p:cNvSpPr/>
          <p:nvPr/>
        </p:nvSpPr>
        <p:spPr>
          <a:xfrm>
            <a:off x="548560" y="3349180"/>
            <a:ext cx="3401276" cy="942588"/>
          </a:xfrm>
          <a:prstGeom prst="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632621D-FF37-AFCF-E406-9B927EDE6095}"/>
              </a:ext>
            </a:extLst>
          </p:cNvPr>
          <p:cNvSpPr txBox="1"/>
          <p:nvPr/>
        </p:nvSpPr>
        <p:spPr>
          <a:xfrm>
            <a:off x="1203220" y="2769629"/>
            <a:ext cx="2091956" cy="362022"/>
          </a:xfrm>
          <a:prstGeom prst="rect">
            <a:avLst/>
          </a:prstGeom>
          <a:noFill/>
        </p:spPr>
        <p:txBody>
          <a:bodyPr wrap="square">
            <a:spAutoFit/>
          </a:bodyPr>
          <a:lstStyle/>
          <a:p>
            <a:pPr>
              <a:lnSpc>
                <a:spcPct val="120000"/>
              </a:lnSpc>
            </a:pPr>
            <a:r>
              <a:rPr lang="en" altLang="zh-CN" sz="1600" b="1" dirty="0">
                <a:latin typeface="Times New Roman" panose="02020603050405020304" pitchFamily="18" charset="0"/>
                <a:ea typeface="Microsoft YaHei" panose="020B0503020204020204" pitchFamily="34" charset="-122"/>
                <a:cs typeface="Times New Roman" panose="02020603050405020304" pitchFamily="18" charset="0"/>
              </a:rPr>
              <a:t>Atom trap in lattice</a:t>
            </a:r>
          </a:p>
        </p:txBody>
      </p:sp>
      <p:sp>
        <p:nvSpPr>
          <p:cNvPr id="20" name="文本框 19">
            <a:extLst>
              <a:ext uri="{FF2B5EF4-FFF2-40B4-BE49-F238E27FC236}">
                <a16:creationId xmlns:a16="http://schemas.microsoft.com/office/drawing/2014/main" id="{036BF3ED-94EC-956F-B9F3-4812B2E6AB95}"/>
              </a:ext>
            </a:extLst>
          </p:cNvPr>
          <p:cNvSpPr txBox="1"/>
          <p:nvPr/>
        </p:nvSpPr>
        <p:spPr>
          <a:xfrm>
            <a:off x="714801" y="3525494"/>
            <a:ext cx="3175880" cy="586892"/>
          </a:xfrm>
          <a:prstGeom prst="rect">
            <a:avLst/>
          </a:prstGeom>
          <a:noFill/>
        </p:spPr>
        <p:txBody>
          <a:bodyPr wrap="square">
            <a:spAutoFit/>
          </a:bodyPr>
          <a:lstStyle/>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Yellow: </a:t>
            </a:r>
            <a:r>
              <a:rPr lang="en" altLang="zh-CN" sz="14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trigger voltage</a:t>
            </a:r>
          </a:p>
          <a:p>
            <a:pPr marL="285750" indent="-285750">
              <a:lnSpc>
                <a:spcPct val="120000"/>
              </a:lnSpc>
              <a:buSzPct val="70000"/>
              <a:buFont typeface="Wingdings" pitchFamily="2" charset="2"/>
              <a:buChar char="p"/>
            </a:pPr>
            <a:r>
              <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Blue: </a:t>
            </a:r>
            <a:r>
              <a:rPr lang="en-US" altLang="zh-CN" sz="1400" b="0" i="0" dirty="0">
                <a:effectLst/>
                <a:latin typeface="Times New Roman" panose="02020603050405020304" pitchFamily="18" charset="0"/>
                <a:cs typeface="Times New Roman" panose="02020603050405020304" pitchFamily="18" charset="0"/>
              </a:rPr>
              <a:t>fluorescence signal from atom</a:t>
            </a:r>
            <a:endParaRPr lang="en" altLang="zh-CN"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灯片编号占位符 2">
            <a:extLst>
              <a:ext uri="{FF2B5EF4-FFF2-40B4-BE49-F238E27FC236}">
                <a16:creationId xmlns:a16="http://schemas.microsoft.com/office/drawing/2014/main" id="{314FB882-E801-64EA-6439-343275CF1C7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8" name="图形 27">
            <a:extLst>
              <a:ext uri="{FF2B5EF4-FFF2-40B4-BE49-F238E27FC236}">
                <a16:creationId xmlns:a16="http://schemas.microsoft.com/office/drawing/2014/main" id="{F5DF8C77-810A-48FF-A99B-978C57BCE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1" name="动作按钮: 空白 10">
            <a:hlinkClick r:id="rId5" action="ppaction://hlinksldjump" highlightClick="1"/>
            <a:extLst>
              <a:ext uri="{FF2B5EF4-FFF2-40B4-BE49-F238E27FC236}">
                <a16:creationId xmlns:a16="http://schemas.microsoft.com/office/drawing/2014/main" id="{30D89B07-8D13-45B0-8B59-6A7715D190F9}"/>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2D90270-084D-4426-9360-863FF99C86A2}"/>
              </a:ext>
            </a:extLst>
          </p:cNvPr>
          <p:cNvSpPr txBox="1"/>
          <p:nvPr/>
        </p:nvSpPr>
        <p:spPr>
          <a:xfrm>
            <a:off x="548560" y="4468082"/>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Also we test about the trapping time to 3s (depends on the fluorescence signal)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F684E6A-CAE1-49DF-9F13-6749A1AA8A8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pic>
        <p:nvPicPr>
          <p:cNvPr id="4" name="图片 3">
            <a:extLst>
              <a:ext uri="{FF2B5EF4-FFF2-40B4-BE49-F238E27FC236}">
                <a16:creationId xmlns:a16="http://schemas.microsoft.com/office/drawing/2014/main" id="{9FB80795-C35B-4C75-9556-8466DAAD5135}"/>
              </a:ext>
            </a:extLst>
          </p:cNvPr>
          <p:cNvPicPr>
            <a:picLocks noChangeAspect="1"/>
          </p:cNvPicPr>
          <p:nvPr/>
        </p:nvPicPr>
        <p:blipFill>
          <a:blip r:embed="rId6"/>
          <a:stretch>
            <a:fillRect/>
          </a:stretch>
        </p:blipFill>
        <p:spPr>
          <a:xfrm>
            <a:off x="4217792" y="1262945"/>
            <a:ext cx="7591623" cy="4316277"/>
          </a:xfrm>
          <a:prstGeom prst="rect">
            <a:avLst/>
          </a:prstGeom>
        </p:spPr>
      </p:pic>
      <p:pic>
        <p:nvPicPr>
          <p:cNvPr id="31" name="内容占位符 5">
            <a:extLst>
              <a:ext uri="{FF2B5EF4-FFF2-40B4-BE49-F238E27FC236}">
                <a16:creationId xmlns:a16="http://schemas.microsoft.com/office/drawing/2014/main" id="{4803A4A0-FECF-4447-843F-0F0FF82EC4CC}"/>
              </a:ext>
            </a:extLst>
          </p:cNvPr>
          <p:cNvPicPr>
            <a:picLocks noGrp="1" noChangeAspect="1"/>
          </p:cNvPicPr>
          <p:nvPr>
            <p:ph idx="1"/>
          </p:nvPr>
        </p:nvPicPr>
        <p:blipFill>
          <a:blip r:embed="rId7"/>
          <a:stretch>
            <a:fillRect/>
          </a:stretch>
        </p:blipFill>
        <p:spPr>
          <a:xfrm>
            <a:off x="4217792" y="1278778"/>
            <a:ext cx="7546741" cy="4316277"/>
          </a:xfrm>
        </p:spPr>
      </p:pic>
      <p:sp>
        <p:nvSpPr>
          <p:cNvPr id="5" name="文本框 4">
            <a:extLst>
              <a:ext uri="{FF2B5EF4-FFF2-40B4-BE49-F238E27FC236}">
                <a16:creationId xmlns:a16="http://schemas.microsoft.com/office/drawing/2014/main" id="{BA93E155-0310-4100-B5DC-51892831D00A}"/>
              </a:ext>
            </a:extLst>
          </p:cNvPr>
          <p:cNvSpPr txBox="1"/>
          <p:nvPr/>
        </p:nvSpPr>
        <p:spPr>
          <a:xfrm>
            <a:off x="548560" y="1425446"/>
            <a:ext cx="3401276"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Keep ramp, change the period of DDS, add FPGA to the voltage feedback.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443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798745"/>
          </a:xfrm>
          <a:prstGeom prst="rect">
            <a:avLst/>
          </a:prstGeom>
          <a:noFill/>
        </p:spPr>
        <p:txBody>
          <a:bodyPr wrap="square">
            <a:spAutoFit/>
          </a:bodyPr>
          <a:lstStyle/>
          <a:p>
            <a:pPr algn="l"/>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Combination of two atom cooling methods to reach temperature limit</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79208" y="6298323"/>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3679070" y="2068650"/>
            <a:ext cx="43832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try to use simply Langevin equation</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25B5589-5C9E-4B93-86BD-EA317BD759D2}"/>
              </a:ext>
            </a:extLst>
          </p:cNvPr>
          <p:cNvPicPr>
            <a:picLocks noChangeAspect="1"/>
          </p:cNvPicPr>
          <p:nvPr/>
        </p:nvPicPr>
        <p:blipFill>
          <a:blip r:embed="rId5"/>
          <a:stretch>
            <a:fillRect/>
          </a:stretch>
        </p:blipFill>
        <p:spPr>
          <a:xfrm>
            <a:off x="6150087" y="2591151"/>
            <a:ext cx="5268004" cy="3303400"/>
          </a:xfrm>
          <a:prstGeom prst="rect">
            <a:avLst/>
          </a:prstGeom>
        </p:spPr>
      </p:pic>
      <p:pic>
        <p:nvPicPr>
          <p:cNvPr id="8" name="图片 7">
            <a:extLst>
              <a:ext uri="{FF2B5EF4-FFF2-40B4-BE49-F238E27FC236}">
                <a16:creationId xmlns:a16="http://schemas.microsoft.com/office/drawing/2014/main" id="{EEE82E64-106C-4D2E-9943-74292764C3EC}"/>
              </a:ext>
            </a:extLst>
          </p:cNvPr>
          <p:cNvPicPr>
            <a:picLocks noChangeAspect="1"/>
          </p:cNvPicPr>
          <p:nvPr/>
        </p:nvPicPr>
        <p:blipFill>
          <a:blip r:embed="rId6"/>
          <a:stretch>
            <a:fillRect/>
          </a:stretch>
        </p:blipFill>
        <p:spPr>
          <a:xfrm>
            <a:off x="1068636" y="2557074"/>
            <a:ext cx="4567988" cy="3483292"/>
          </a:xfrm>
          <a:prstGeom prst="rect">
            <a:avLst/>
          </a:prstGeom>
        </p:spPr>
      </p:pic>
    </p:spTree>
    <p:extLst>
      <p:ext uri="{BB962C8B-B14F-4D97-AF65-F5344CB8AC3E}">
        <p14:creationId xmlns:p14="http://schemas.microsoft.com/office/powerpoint/2010/main" val="76757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3" name="文本框 2">
            <a:extLst>
              <a:ext uri="{FF2B5EF4-FFF2-40B4-BE49-F238E27FC236}">
                <a16:creationId xmlns:a16="http://schemas.microsoft.com/office/drawing/2014/main" id="{F5CB1FD7-5632-4007-B454-5F350EF4C85C}"/>
              </a:ext>
            </a:extLst>
          </p:cNvPr>
          <p:cNvSpPr txBox="1"/>
          <p:nvPr/>
        </p:nvSpPr>
        <p:spPr>
          <a:xfrm>
            <a:off x="1022937" y="1434329"/>
            <a:ext cx="103119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Then try to solve master equation and Stochastic Schrödinger Equation for Quantum Monte Carlo</a:t>
            </a:r>
          </a:p>
        </p:txBody>
      </p:sp>
      <p:sp>
        <p:nvSpPr>
          <p:cNvPr id="10" name="动作按钮: 空白 9">
            <a:hlinkClick r:id="rId5" action="ppaction://hlinksldjump" highlightClick="1"/>
            <a:extLst>
              <a:ext uri="{FF2B5EF4-FFF2-40B4-BE49-F238E27FC236}">
                <a16:creationId xmlns:a16="http://schemas.microsoft.com/office/drawing/2014/main" id="{135DE445-E280-4CF9-BCE9-D63EFD958A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2A2BF67-92E6-44CB-9AFC-D30C6B1E7CC4}"/>
              </a:ext>
            </a:extLst>
          </p:cNvPr>
          <p:cNvSpPr txBox="1"/>
          <p:nvPr/>
        </p:nvSpPr>
        <p:spPr>
          <a:xfrm>
            <a:off x="548561" y="448171"/>
            <a:ext cx="710880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Combination of cooling methods</a:t>
            </a:r>
            <a:endParaRPr kumimoji="1" lang="en"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9D28638-6C8C-4AEC-BC72-396C06583B2E}"/>
              </a:ext>
            </a:extLst>
          </p:cNvPr>
          <p:cNvPicPr>
            <a:picLocks noChangeAspect="1"/>
          </p:cNvPicPr>
          <p:nvPr/>
        </p:nvPicPr>
        <p:blipFill rotWithShape="1">
          <a:blip r:embed="rId6"/>
          <a:srcRect l="6818" t="6855" r="7377" b="4113"/>
          <a:stretch/>
        </p:blipFill>
        <p:spPr>
          <a:xfrm>
            <a:off x="6348502" y="2122459"/>
            <a:ext cx="5111610" cy="3182266"/>
          </a:xfrm>
          <a:prstGeom prst="rect">
            <a:avLst/>
          </a:prstGeom>
        </p:spPr>
      </p:pic>
      <p:pic>
        <p:nvPicPr>
          <p:cNvPr id="5" name="图形 4">
            <a:extLst>
              <a:ext uri="{FF2B5EF4-FFF2-40B4-BE49-F238E27FC236}">
                <a16:creationId xmlns:a16="http://schemas.microsoft.com/office/drawing/2014/main" id="{57FF215A-0918-4AE8-B7AE-EECB44F9D0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103" t="7753" r="10741" b="1867"/>
          <a:stretch/>
        </p:blipFill>
        <p:spPr>
          <a:xfrm>
            <a:off x="977664" y="2122459"/>
            <a:ext cx="4821253" cy="3182266"/>
          </a:xfrm>
          <a:prstGeom prst="rect">
            <a:avLst/>
          </a:prstGeom>
        </p:spPr>
      </p:pic>
      <p:sp>
        <p:nvSpPr>
          <p:cNvPr id="12" name="文本框 11">
            <a:extLst>
              <a:ext uri="{FF2B5EF4-FFF2-40B4-BE49-F238E27FC236}">
                <a16:creationId xmlns:a16="http://schemas.microsoft.com/office/drawing/2014/main" id="{0F609776-335A-4845-A0B2-C7DDD608C67A}"/>
              </a:ext>
            </a:extLst>
          </p:cNvPr>
          <p:cNvSpPr txBox="1"/>
          <p:nvPr/>
        </p:nvSpPr>
        <p:spPr>
          <a:xfrm>
            <a:off x="977664" y="5433706"/>
            <a:ext cx="1035718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What we can do using the system: apply the new cooling method to our Rb system to reach lower temperature</a:t>
            </a:r>
          </a:p>
          <a:p>
            <a:r>
              <a:rPr lang="en-US" altLang="zh-CN" dirty="0">
                <a:latin typeface="Times New Roman" panose="02020603050405020304" pitchFamily="18" charset="0"/>
                <a:cs typeface="Times New Roman" panose="02020603050405020304" pitchFamily="18" charset="0"/>
              </a:rPr>
              <a:t>In the future (probably next year), we’ll deploy the new method to our existing system to </a:t>
            </a:r>
            <a:r>
              <a:rPr lang="en-US" altLang="zh-CN" dirty="0" err="1">
                <a:latin typeface="Times New Roman" panose="02020603050405020304" pitchFamily="18" charset="0"/>
                <a:cs typeface="Times New Roman" panose="02020603050405020304" pitchFamily="18" charset="0"/>
              </a:rPr>
              <a:t>comfirm</a:t>
            </a:r>
            <a:endParaRPr lang="zh-CN" altLang="en-US" dirty="0"/>
          </a:p>
        </p:txBody>
      </p:sp>
    </p:spTree>
    <p:extLst>
      <p:ext uri="{BB962C8B-B14F-4D97-AF65-F5344CB8AC3E}">
        <p14:creationId xmlns:p14="http://schemas.microsoft.com/office/powerpoint/2010/main" val="2423398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0DCCC2-7F78-645A-3540-6D0EB3E03350}"/>
              </a:ext>
            </a:extLst>
          </p:cNvPr>
          <p:cNvSpPr txBox="1"/>
          <p:nvPr/>
        </p:nvSpPr>
        <p:spPr>
          <a:xfrm>
            <a:off x="894052" y="1116736"/>
            <a:ext cx="9953241" cy="872611"/>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400" b="1" i="0" dirty="0">
                <a:effectLst/>
                <a:latin typeface="Times New Roman" panose="02020603050405020304" pitchFamily="18" charset="0"/>
                <a:cs typeface="Times New Roman" panose="02020603050405020304" pitchFamily="18" charset="0"/>
              </a:rPr>
              <a:t>Single photon emitter creation in few layer 2D materials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b="0" i="0" dirty="0">
                <a:effectLst/>
                <a:latin typeface="Times New Roman" panose="02020603050405020304" pitchFamily="18" charset="0"/>
                <a:cs typeface="Times New Roman" panose="02020603050405020304" pitchFamily="18" charset="0"/>
              </a:rPr>
              <a:t>SCOPE Lab led by Prof. Shengxi Huang</a:t>
            </a:r>
            <a:endParaRPr lang="zh-CN" altLang="en-US" sz="2000" dirty="0">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DB771E9-016A-4BE6-865A-F4B679FB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48" y="2920893"/>
            <a:ext cx="4983847" cy="3488936"/>
          </a:xfrm>
          <a:prstGeom prst="rect">
            <a:avLst/>
          </a:prstGeom>
          <a:noFill/>
          <a:extLst>
            <a:ext uri="{909E8E84-426E-40DD-AFC4-6F175D3DCCD1}">
              <a14:hiddenFill xmlns:a14="http://schemas.microsoft.com/office/drawing/2010/main">
                <a:solidFill>
                  <a:srgbClr val="FFFFFF"/>
                </a:solidFill>
              </a14:hiddenFill>
            </a:ext>
          </a:extLst>
        </p:spPr>
      </p:pic>
      <p:sp>
        <p:nvSpPr>
          <p:cNvPr id="8" name="动作按钮: 空白 7">
            <a:hlinkClick r:id="rId3" action="ppaction://hlinksldjump" highlightClick="1"/>
            <a:extLst>
              <a:ext uri="{FF2B5EF4-FFF2-40B4-BE49-F238E27FC236}">
                <a16:creationId xmlns:a16="http://schemas.microsoft.com/office/drawing/2014/main" id="{C3150E4F-B6FF-44BA-9389-CAF5F6D2947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B2BF309-199F-45C3-813F-AC4F1DE89DA1}"/>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pic>
        <p:nvPicPr>
          <p:cNvPr id="11" name="图形 10">
            <a:extLst>
              <a:ext uri="{FF2B5EF4-FFF2-40B4-BE49-F238E27FC236}">
                <a16:creationId xmlns:a16="http://schemas.microsoft.com/office/drawing/2014/main" id="{2FE1948B-3540-4614-ADD9-B04BC132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sp>
        <p:nvSpPr>
          <p:cNvPr id="12" name="文本框 11">
            <a:extLst>
              <a:ext uri="{FF2B5EF4-FFF2-40B4-BE49-F238E27FC236}">
                <a16:creationId xmlns:a16="http://schemas.microsoft.com/office/drawing/2014/main" id="{49AC3027-644E-4A34-BE85-BFF19A615220}"/>
              </a:ext>
            </a:extLst>
          </p:cNvPr>
          <p:cNvSpPr txBox="1"/>
          <p:nvPr/>
        </p:nvSpPr>
        <p:spPr>
          <a:xfrm>
            <a:off x="2017534" y="2209612"/>
            <a:ext cx="808325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Proposed to</a:t>
            </a:r>
            <a:r>
              <a:rPr lang="zh-CN" altLang="en-US" dirty="0">
                <a:latin typeface="Times New Roman" panose="02020603050405020304" pitchFamily="18" charset="0"/>
                <a:cs typeface="Times New Roman" panose="02020603050405020304" pitchFamily="18" charset="0"/>
              </a:rPr>
              <a:t> introduce effective means to mitigate the broad defect-bound excitonic emission in WSe</a:t>
            </a:r>
            <a:r>
              <a:rPr lang="en-US" altLang="zh-CN" dirty="0">
                <a:latin typeface="Times New Roman" panose="02020603050405020304" pitchFamily="18" charset="0"/>
                <a:cs typeface="Times New Roman" panose="02020603050405020304" pitchFamily="18" charset="0"/>
              </a:rPr>
              <a:t>2 and reveal the intrinsic purity limit of the single photon emitter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081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DE7B4BC4-AD03-4403-8636-74E0E2AFB624}"/>
              </a:ext>
            </a:extLst>
          </p:cNvPr>
          <p:cNvPicPr>
            <a:picLocks noChangeAspect="1"/>
          </p:cNvPicPr>
          <p:nvPr/>
        </p:nvPicPr>
        <p:blipFill>
          <a:blip r:embed="rId4"/>
          <a:stretch>
            <a:fillRect/>
          </a:stretch>
        </p:blipFill>
        <p:spPr>
          <a:xfrm>
            <a:off x="2572760" y="1080174"/>
            <a:ext cx="7046477" cy="2348826"/>
          </a:xfrm>
          <a:prstGeom prst="rect">
            <a:avLst/>
          </a:prstGeom>
        </p:spPr>
      </p:pic>
      <p:sp>
        <p:nvSpPr>
          <p:cNvPr id="10" name="文本框 9">
            <a:extLst>
              <a:ext uri="{FF2B5EF4-FFF2-40B4-BE49-F238E27FC236}">
                <a16:creationId xmlns:a16="http://schemas.microsoft.com/office/drawing/2014/main" id="{B9C71A9B-86E5-47FD-AC28-66A08256FDAB}"/>
              </a:ext>
            </a:extLst>
          </p:cNvPr>
          <p:cNvSpPr txBox="1"/>
          <p:nvPr/>
        </p:nvSpPr>
        <p:spPr>
          <a:xfrm>
            <a:off x="1946086" y="4795734"/>
            <a:ext cx="8299822"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this work,  we employ polarization-resolved photoluminescence measurements and various g² measurement techniques to systematically investigate the purity of single-photon emitters in both monolayer and bilayer WSe</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p>
        </p:txBody>
      </p:sp>
      <p:sp>
        <p:nvSpPr>
          <p:cNvPr id="13" name="文本框 12">
            <a:extLst>
              <a:ext uri="{FF2B5EF4-FFF2-40B4-BE49-F238E27FC236}">
                <a16:creationId xmlns:a16="http://schemas.microsoft.com/office/drawing/2014/main" id="{CBB9FED6-96F5-46C3-9C69-A1FF28B70971}"/>
              </a:ext>
            </a:extLst>
          </p:cNvPr>
          <p:cNvSpPr txBox="1"/>
          <p:nvPr/>
        </p:nvSpPr>
        <p:spPr>
          <a:xfrm>
            <a:off x="1081765" y="3537783"/>
            <a:ext cx="10028465"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Several problems still hinder the applications of SPEs in 2D materials in the quantum information process. The imperfections give rise to classical light emissions across a broad spectral range, overlapping with the SPE wavelength. Such emissions cannot be effectively filtered out, thereby compromising the purity of SPE emission to a degree that renders it impractical.</a:t>
            </a:r>
            <a:endParaRPr lang="zh-CN" altLang="en-US" dirty="0">
              <a:latin typeface="Times New Roman" panose="02020603050405020304" pitchFamily="18" charset="0"/>
              <a:cs typeface="Times New Roman" panose="02020603050405020304" pitchFamily="18" charset="0"/>
            </a:endParaRPr>
          </a:p>
        </p:txBody>
      </p:sp>
      <p:sp>
        <p:nvSpPr>
          <p:cNvPr id="11" name="动作按钮: 空白 10">
            <a:hlinkClick r:id="rId5" action="ppaction://hlinksldjump" highlightClick="1"/>
            <a:extLst>
              <a:ext uri="{FF2B5EF4-FFF2-40B4-BE49-F238E27FC236}">
                <a16:creationId xmlns:a16="http://schemas.microsoft.com/office/drawing/2014/main" id="{1A4F0DE3-1CCF-456E-A382-682DAD51B36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8F7C79-D327-4180-8727-DA26FA0C4665}"/>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1521678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11" name="图片 10">
            <a:extLst>
              <a:ext uri="{FF2B5EF4-FFF2-40B4-BE49-F238E27FC236}">
                <a16:creationId xmlns:a16="http://schemas.microsoft.com/office/drawing/2014/main" id="{971E6CE8-7C5A-497E-BF2A-0B1F2C852AFC}"/>
              </a:ext>
            </a:extLst>
          </p:cNvPr>
          <p:cNvPicPr>
            <a:picLocks noChangeAspect="1"/>
          </p:cNvPicPr>
          <p:nvPr/>
        </p:nvPicPr>
        <p:blipFill>
          <a:blip r:embed="rId5"/>
          <a:stretch>
            <a:fillRect/>
          </a:stretch>
        </p:blipFill>
        <p:spPr>
          <a:xfrm>
            <a:off x="1760070" y="971391"/>
            <a:ext cx="8671859" cy="3752880"/>
          </a:xfrm>
          <a:prstGeom prst="rect">
            <a:avLst/>
          </a:prstGeom>
        </p:spPr>
      </p:pic>
      <p:sp>
        <p:nvSpPr>
          <p:cNvPr id="16" name="文本框 15">
            <a:extLst>
              <a:ext uri="{FF2B5EF4-FFF2-40B4-BE49-F238E27FC236}">
                <a16:creationId xmlns:a16="http://schemas.microsoft.com/office/drawing/2014/main" id="{DD306336-DCF1-4C4A-ACE0-1ECB0D9A625A}"/>
              </a:ext>
            </a:extLst>
          </p:cNvPr>
          <p:cNvSpPr txBox="1"/>
          <p:nvPr/>
        </p:nvSpPr>
        <p:spPr>
          <a:xfrm>
            <a:off x="1662248" y="4671297"/>
            <a:ext cx="9388929"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monolayer WSe2 flake encapsulated by thin h-BN flakes was prepared using polymer-stamp assisted dry transfer techniques and then transferred onto a Si/SiO2 substrate with predefined dielectric nanopillar array.</a:t>
            </a:r>
          </a:p>
          <a:p>
            <a:r>
              <a:rPr lang="en-US" altLang="zh-CN" dirty="0">
                <a:latin typeface="Times New Roman" panose="02020603050405020304" pitchFamily="18" charset="0"/>
                <a:cs typeface="Times New Roman" panose="02020603050405020304" pitchFamily="18" charset="0"/>
              </a:rPr>
              <a:t>The grey dots are the nanopillars. </a:t>
            </a:r>
            <a:r>
              <a:rPr lang="en-US" altLang="zh-CN" dirty="0" err="1">
                <a:latin typeface="Times New Roman" panose="02020603050405020304" pitchFamily="18" charset="0"/>
                <a:cs typeface="Times New Roman" panose="02020603050405020304" pitchFamily="18" charset="0"/>
              </a:rPr>
              <a:t>Fig.b</a:t>
            </a:r>
            <a:r>
              <a:rPr lang="en-US" altLang="zh-CN" dirty="0">
                <a:latin typeface="Times New Roman" panose="02020603050405020304" pitchFamily="18" charset="0"/>
                <a:cs typeface="Times New Roman" panose="02020603050405020304" pitchFamily="18" charset="0"/>
              </a:rPr>
              <a:t> shows the PL intensity mapping of the sample at 10 K. On top of the nanopillars, the PL intensities are much higher than those of the off-pillar flat regions. Ultra-sharp and bright emissions can be seen at cryogenetic temperatures. </a:t>
            </a:r>
            <a:endParaRPr lang="zh-CN" altLang="en-US" dirty="0">
              <a:latin typeface="Times New Roman" panose="02020603050405020304" pitchFamily="18" charset="0"/>
              <a:cs typeface="Times New Roman" panose="02020603050405020304" pitchFamily="18" charset="0"/>
            </a:endParaRPr>
          </a:p>
        </p:txBody>
      </p:sp>
      <p:sp>
        <p:nvSpPr>
          <p:cNvPr id="8" name="动作按钮: 空白 7">
            <a:hlinkClick r:id="rId6" action="ppaction://hlinksldjump" highlightClick="1"/>
            <a:extLst>
              <a:ext uri="{FF2B5EF4-FFF2-40B4-BE49-F238E27FC236}">
                <a16:creationId xmlns:a16="http://schemas.microsoft.com/office/drawing/2014/main" id="{C58EB9BD-A036-4F4D-B938-CA3BCF0CF6B6}"/>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ADEB4-885E-4E25-AE89-7FD4CA22025A}"/>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2831928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3" name="图片 2">
            <a:extLst>
              <a:ext uri="{FF2B5EF4-FFF2-40B4-BE49-F238E27FC236}">
                <a16:creationId xmlns:a16="http://schemas.microsoft.com/office/drawing/2014/main" id="{9DF44097-AD3E-49C0-8A10-DB34DB4D1510}"/>
              </a:ext>
            </a:extLst>
          </p:cNvPr>
          <p:cNvPicPr>
            <a:picLocks noChangeAspect="1"/>
          </p:cNvPicPr>
          <p:nvPr/>
        </p:nvPicPr>
        <p:blipFill>
          <a:blip r:embed="rId4"/>
          <a:stretch>
            <a:fillRect/>
          </a:stretch>
        </p:blipFill>
        <p:spPr>
          <a:xfrm>
            <a:off x="2779262" y="954899"/>
            <a:ext cx="6633474" cy="334175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F18492-824D-4612-A529-522F179D5DA2}"/>
                  </a:ext>
                </a:extLst>
              </p:cNvPr>
              <p:cNvSpPr txBox="1"/>
              <p:nvPr/>
            </p:nvSpPr>
            <p:spPr>
              <a:xfrm>
                <a:off x="1760763" y="4648994"/>
                <a:ext cx="867047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Cross-polarization exhibited notably high purity with both 532 nm and 633 nm excitation wavelengths. </a:t>
                </a:r>
              </a:p>
              <a:p>
                <a:r>
                  <a:rPr lang="en-US" altLang="zh-CN" dirty="0">
                    <a:latin typeface="Times New Roman" panose="02020603050405020304" pitchFamily="18" charset="0"/>
                    <a:cs typeface="Times New Roman" panose="02020603050405020304" pitchFamily="18" charset="0"/>
                  </a:rPr>
                  <a:t>In contrast, without polariza-trion selection and under co-polarization conditions, the purity was considerably lower, with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values even larger than 0.5.</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On trolling circular polarization can effectively reduce the broad emission background, which leads to small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and higher purity.</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CBF18492-824D-4612-A529-522F179D5DA2}"/>
                  </a:ext>
                </a:extLst>
              </p:cNvPr>
              <p:cNvSpPr txBox="1">
                <a:spLocks noRot="1" noChangeAspect="1" noMove="1" noResize="1" noEditPoints="1" noAdjustHandles="1" noChangeArrowheads="1" noChangeShapeType="1" noTextEdit="1"/>
              </p:cNvSpPr>
              <p:nvPr/>
            </p:nvSpPr>
            <p:spPr>
              <a:xfrm>
                <a:off x="1760763" y="4648994"/>
                <a:ext cx="8670471" cy="1754326"/>
              </a:xfrm>
              <a:prstGeom prst="rect">
                <a:avLst/>
              </a:prstGeom>
              <a:blipFill>
                <a:blip r:embed="rId5"/>
                <a:stretch>
                  <a:fillRect l="-633" t="-2091" b="-48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FBEA383-1AD3-4A47-A653-A3080EFA98E9}"/>
              </a:ext>
            </a:extLst>
          </p:cNvPr>
          <p:cNvSpPr txBox="1"/>
          <p:nvPr/>
        </p:nvSpPr>
        <p:spPr>
          <a:xfrm>
            <a:off x="3591035" y="4296651"/>
            <a:ext cx="500992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o-circular polarization (σ+σ+) </a:t>
            </a:r>
            <a:r>
              <a:rPr lang="en-US" altLang="zh-CN" sz="1400" dirty="0">
                <a:latin typeface="Times New Roman" panose="02020603050405020304" pitchFamily="18" charset="0"/>
                <a:cs typeface="Times New Roman" panose="02020603050405020304" pitchFamily="18" charset="0"/>
              </a:rPr>
              <a:t> C</a:t>
            </a:r>
            <a:r>
              <a:rPr lang="zh-CN" altLang="en-US" sz="1400" dirty="0">
                <a:latin typeface="Times New Roman" panose="02020603050405020304" pitchFamily="18" charset="0"/>
                <a:cs typeface="Times New Roman" panose="02020603050405020304" pitchFamily="18" charset="0"/>
              </a:rPr>
              <a:t>ross-circular polarization (σ+σ−).</a:t>
            </a:r>
            <a:endParaRPr lang="en-US" altLang="zh-CN" sz="1400" dirty="0">
              <a:latin typeface="Times New Roman" panose="02020603050405020304" pitchFamily="18" charset="0"/>
              <a:cs typeface="Times New Roman" panose="02020603050405020304" pitchFamily="18" charset="0"/>
            </a:endParaRPr>
          </a:p>
        </p:txBody>
      </p:sp>
      <p:sp>
        <p:nvSpPr>
          <p:cNvPr id="11" name="动作按钮: 空白 10">
            <a:hlinkClick r:id="rId6" action="ppaction://hlinksldjump" highlightClick="1"/>
            <a:extLst>
              <a:ext uri="{FF2B5EF4-FFF2-40B4-BE49-F238E27FC236}">
                <a16:creationId xmlns:a16="http://schemas.microsoft.com/office/drawing/2014/main" id="{543F2859-C415-4461-83BB-499F7FD44258}"/>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5E70E-EF51-4112-8997-C0C06E32D837}"/>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327490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19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26034"/>
            <a:ext cx="1542650" cy="563811"/>
          </a:xfrm>
          <a:prstGeom prst="rect">
            <a:avLst/>
          </a:prstGeom>
        </p:spPr>
      </p:pic>
      <p:pic>
        <p:nvPicPr>
          <p:cNvPr id="3" name="图片 2">
            <a:extLst>
              <a:ext uri="{FF2B5EF4-FFF2-40B4-BE49-F238E27FC236}">
                <a16:creationId xmlns:a16="http://schemas.microsoft.com/office/drawing/2014/main" id="{33D6BBC3-9F13-4BDF-BFBF-9BF1B3186D15}"/>
              </a:ext>
            </a:extLst>
          </p:cNvPr>
          <p:cNvPicPr>
            <a:picLocks noChangeAspect="1"/>
          </p:cNvPicPr>
          <p:nvPr/>
        </p:nvPicPr>
        <p:blipFill>
          <a:blip r:embed="rId4"/>
          <a:stretch>
            <a:fillRect/>
          </a:stretch>
        </p:blipFill>
        <p:spPr>
          <a:xfrm>
            <a:off x="2954498" y="971391"/>
            <a:ext cx="5137942" cy="308580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4B260-81E5-4986-829B-14F2974CC1F6}"/>
                  </a:ext>
                </a:extLst>
              </p:cNvPr>
              <p:cNvSpPr txBox="1"/>
              <p:nvPr/>
            </p:nvSpPr>
            <p:spPr>
              <a:xfrm>
                <a:off x="1942854" y="4178510"/>
                <a:ext cx="830629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monolayer WSe2, we utilize polarization selection to suppress the high-polarization inter-valley emission background without affecting single-photon emission. </a:t>
                </a:r>
              </a:p>
              <a:p>
                <a:r>
                  <a:rPr lang="en-US" altLang="zh-CN" dirty="0">
                    <a:latin typeface="Times New Roman" panose="02020603050405020304" pitchFamily="18" charset="0"/>
                    <a:cs typeface="Times New Roman" panose="02020603050405020304" pitchFamily="18" charset="0"/>
                  </a:rPr>
                  <a:t>In bilayer WSe2, the strain shifts the dominant emission to direct exciton emission, effectively suppressing the background. </a:t>
                </a:r>
              </a:p>
              <a:p>
                <a:r>
                  <a:rPr lang="en-US" altLang="zh-CN" dirty="0">
                    <a:latin typeface="Times New Roman" panose="02020603050405020304" pitchFamily="18" charset="0"/>
                    <a:cs typeface="Times New Roman" panose="02020603050405020304" pitchFamily="18" charset="0"/>
                  </a:rPr>
                  <a:t>We demonstrate the high purity of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𝑔</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0.017 ± 0.0072 for monolayers and </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𝑔</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(0)</m:t>
                    </m:r>
                  </m:oMath>
                </a14:m>
                <a:r>
                  <a:rPr lang="en-US" altLang="zh-CN" dirty="0">
                    <a:latin typeface="Times New Roman" panose="02020603050405020304" pitchFamily="18" charset="0"/>
                    <a:cs typeface="Times New Roman" panose="02020603050405020304" pitchFamily="18" charset="0"/>
                  </a:rPr>
                  <a:t> = 0.030 ± 0.0030 for bilayers</a:t>
                </a:r>
                <a:r>
                  <a:rPr lang="zh-CN" altLang="en-US" dirty="0">
                    <a:latin typeface="Times New Roman" panose="02020603050405020304" pitchFamily="18" charset="0"/>
                    <a:cs typeface="Times New Roman" panose="02020603050405020304" pitchFamily="18" charset="0"/>
                  </a:rPr>
                  <a:t>.</a:t>
                </a:r>
              </a:p>
            </p:txBody>
          </p:sp>
        </mc:Choice>
        <mc:Fallback xmlns="">
          <p:sp>
            <p:nvSpPr>
              <p:cNvPr id="13" name="文本框 12">
                <a:extLst>
                  <a:ext uri="{FF2B5EF4-FFF2-40B4-BE49-F238E27FC236}">
                    <a16:creationId xmlns:a16="http://schemas.microsoft.com/office/drawing/2014/main" id="{D464B260-81E5-4986-829B-14F2974CC1F6}"/>
                  </a:ext>
                </a:extLst>
              </p:cNvPr>
              <p:cNvSpPr txBox="1">
                <a:spLocks noRot="1" noChangeAspect="1" noMove="1" noResize="1" noEditPoints="1" noAdjustHandles="1" noChangeArrowheads="1" noChangeShapeType="1" noTextEdit="1"/>
              </p:cNvSpPr>
              <p:nvPr/>
            </p:nvSpPr>
            <p:spPr>
              <a:xfrm>
                <a:off x="1942854" y="4178510"/>
                <a:ext cx="8306292" cy="1754326"/>
              </a:xfrm>
              <a:prstGeom prst="rect">
                <a:avLst/>
              </a:prstGeom>
              <a:blipFill>
                <a:blip r:embed="rId5"/>
                <a:stretch>
                  <a:fillRect l="-661" t="-1736" r="-367" b="-4514"/>
                </a:stretch>
              </a:blipFill>
            </p:spPr>
            <p:txBody>
              <a:bodyPr/>
              <a:lstStyle/>
              <a:p>
                <a:r>
                  <a:rPr lang="zh-CN" altLang="en-US">
                    <a:noFill/>
                  </a:rPr>
                  <a:t> </a:t>
                </a:r>
              </a:p>
            </p:txBody>
          </p:sp>
        </mc:Fallback>
      </mc:AlternateContent>
      <p:sp>
        <p:nvSpPr>
          <p:cNvPr id="8" name="动作按钮: 空白 7">
            <a:hlinkClick r:id="rId6" action="ppaction://hlinksldjump" highlightClick="1"/>
            <a:extLst>
              <a:ext uri="{FF2B5EF4-FFF2-40B4-BE49-F238E27FC236}">
                <a16:creationId xmlns:a16="http://schemas.microsoft.com/office/drawing/2014/main" id="{20CBB16F-E36C-4E85-82FD-45EC9EB5845A}"/>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EDA7E37-4B57-4346-BF5C-73795DC96E0D}"/>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 photon emission in 2D materials</a:t>
            </a:r>
          </a:p>
        </p:txBody>
      </p:sp>
    </p:spTree>
    <p:extLst>
      <p:ext uri="{BB962C8B-B14F-4D97-AF65-F5344CB8AC3E}">
        <p14:creationId xmlns:p14="http://schemas.microsoft.com/office/powerpoint/2010/main" val="645323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D5F2DB-CB92-E9FD-F4E4-1D38EDB5CB40}"/>
              </a:ext>
            </a:extLst>
          </p:cNvPr>
          <p:cNvSpPr txBox="1"/>
          <p:nvPr/>
        </p:nvSpPr>
        <p:spPr>
          <a:xfrm>
            <a:off x="2233536" y="3502484"/>
            <a:ext cx="8462537"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2. Research Experience And Results</a:t>
            </a:r>
          </a:p>
        </p:txBody>
      </p:sp>
      <p:sp>
        <p:nvSpPr>
          <p:cNvPr id="6" name="文本框 5">
            <a:extLst>
              <a:ext uri="{FF2B5EF4-FFF2-40B4-BE49-F238E27FC236}">
                <a16:creationId xmlns:a16="http://schemas.microsoft.com/office/drawing/2014/main" id="{4A99D6FB-07FF-B290-4104-CF3BB35D0F2E}"/>
              </a:ext>
            </a:extLst>
          </p:cNvPr>
          <p:cNvSpPr txBox="1"/>
          <p:nvPr/>
        </p:nvSpPr>
        <p:spPr>
          <a:xfrm>
            <a:off x="2233536" y="2385717"/>
            <a:ext cx="8292417" cy="523220"/>
          </a:xfrm>
          <a:prstGeom prst="rect">
            <a:avLst/>
          </a:prstGeom>
          <a:noFill/>
        </p:spPr>
        <p:txBody>
          <a:bodyPr wrap="square" rtlCol="0">
            <a:spAutoFit/>
          </a:bodyPr>
          <a:lstStyle/>
          <a:p>
            <a:r>
              <a:rPr kumimoji="1" lang="en-US"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7" name="文本框 6">
            <a:extLst>
              <a:ext uri="{FF2B5EF4-FFF2-40B4-BE49-F238E27FC236}">
                <a16:creationId xmlns:a16="http://schemas.microsoft.com/office/drawing/2014/main" id="{0053E52A-6DA5-2180-0282-FC911E8ED078}"/>
              </a:ext>
            </a:extLst>
          </p:cNvPr>
          <p:cNvSpPr txBox="1"/>
          <p:nvPr/>
        </p:nvSpPr>
        <p:spPr>
          <a:xfrm>
            <a:off x="2233536" y="4619251"/>
            <a:ext cx="8611394" cy="523220"/>
          </a:xfrm>
          <a:prstGeom prst="rect">
            <a:avLst/>
          </a:prstGeom>
          <a:noFill/>
        </p:spPr>
        <p:txBody>
          <a:bodyPr wrap="square" rtlCol="0">
            <a:spAutoFit/>
          </a:bodyPr>
          <a:lstStyle/>
          <a:p>
            <a:r>
              <a:rPr kumimoji="1" lang="en" altLang="zh-CN" sz="28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3. Doctoral Research Plan</a:t>
            </a:r>
          </a:p>
        </p:txBody>
      </p:sp>
      <p:sp>
        <p:nvSpPr>
          <p:cNvPr id="8" name="文本框 7">
            <a:extLst>
              <a:ext uri="{FF2B5EF4-FFF2-40B4-BE49-F238E27FC236}">
                <a16:creationId xmlns:a16="http://schemas.microsoft.com/office/drawing/2014/main" id="{08E9AA05-ABFF-784D-3327-A94A7A112087}"/>
              </a:ext>
            </a:extLst>
          </p:cNvPr>
          <p:cNvSpPr txBox="1"/>
          <p:nvPr/>
        </p:nvSpPr>
        <p:spPr>
          <a:xfrm>
            <a:off x="583144" y="417136"/>
            <a:ext cx="6645146" cy="646331"/>
          </a:xfrm>
          <a:prstGeom prst="rect">
            <a:avLst/>
          </a:prstGeom>
          <a:noFill/>
        </p:spPr>
        <p:txBody>
          <a:bodyPr wrap="square" rtlCol="0">
            <a:spAutoFit/>
          </a:bodyPr>
          <a:lstStyle/>
          <a:p>
            <a:r>
              <a:rPr kumimoji="1" lang="en-US" altLang="zh-CN" sz="3600" b="1" dirty="0">
                <a:solidFill>
                  <a:srgbClr val="034EA1"/>
                </a:solidFill>
                <a:latin typeface="Times New Roman" panose="02020603050405020304" pitchFamily="18" charset="0"/>
                <a:cs typeface="Times New Roman" panose="02020603050405020304" pitchFamily="18" charset="0"/>
              </a:rPr>
              <a:t>OUTLINE</a:t>
            </a:r>
            <a:endParaRPr kumimoji="1" lang="zh-CN" altLang="en-US" sz="3600" b="1" dirty="0">
              <a:solidFill>
                <a:srgbClr val="034EA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1854B6C8-F54F-D43D-DEA3-BC7DD6848F1F}"/>
              </a:ext>
            </a:extLst>
          </p:cNvPr>
          <p:cNvCxnSpPr/>
          <p:nvPr/>
        </p:nvCxnSpPr>
        <p:spPr>
          <a:xfrm>
            <a:off x="583144" y="1145726"/>
            <a:ext cx="10901100" cy="0"/>
          </a:xfrm>
          <a:prstGeom prst="line">
            <a:avLst/>
          </a:prstGeom>
          <a:ln w="22225">
            <a:solidFill>
              <a:srgbClr val="034EA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BFFA1FC-05E1-C449-0A5C-FD753E0F0BB4}"/>
              </a:ext>
            </a:extLst>
          </p:cNvPr>
          <p:cNvSpPr/>
          <p:nvPr/>
        </p:nvSpPr>
        <p:spPr>
          <a:xfrm>
            <a:off x="0" y="6670204"/>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灯片编号占位符 2">
            <a:extLst>
              <a:ext uri="{FF2B5EF4-FFF2-40B4-BE49-F238E27FC236}">
                <a16:creationId xmlns:a16="http://schemas.microsoft.com/office/drawing/2014/main" id="{5F25BDEC-784B-31CF-48C8-A8A7888EBE3B}"/>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AC025A77-50C8-478C-8A7D-558DE8D63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00751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789" y="332660"/>
            <a:ext cx="1542650" cy="563811"/>
          </a:xfrm>
          <a:prstGeom prst="rect">
            <a:avLst/>
          </a:prstGeom>
        </p:spPr>
      </p:pic>
      <p:pic>
        <p:nvPicPr>
          <p:cNvPr id="10" name="图片 9">
            <a:extLst>
              <a:ext uri="{FF2B5EF4-FFF2-40B4-BE49-F238E27FC236}">
                <a16:creationId xmlns:a16="http://schemas.microsoft.com/office/drawing/2014/main" id="{F7EF2E0B-F314-419F-A794-5D8C627E9D9B}"/>
              </a:ext>
            </a:extLst>
          </p:cNvPr>
          <p:cNvPicPr>
            <a:picLocks noChangeAspect="1"/>
          </p:cNvPicPr>
          <p:nvPr/>
        </p:nvPicPr>
        <p:blipFill>
          <a:blip r:embed="rId4"/>
          <a:stretch>
            <a:fillRect/>
          </a:stretch>
        </p:blipFill>
        <p:spPr>
          <a:xfrm>
            <a:off x="7043077" y="1360308"/>
            <a:ext cx="4741538" cy="3683640"/>
          </a:xfrm>
          <a:prstGeom prst="rect">
            <a:avLst/>
          </a:prstGeom>
        </p:spPr>
      </p:pic>
      <p:pic>
        <p:nvPicPr>
          <p:cNvPr id="11" name="图片 10">
            <a:extLst>
              <a:ext uri="{FF2B5EF4-FFF2-40B4-BE49-F238E27FC236}">
                <a16:creationId xmlns:a16="http://schemas.microsoft.com/office/drawing/2014/main" id="{A4826831-8584-4475-BBFD-C8B0F880CDE0}"/>
              </a:ext>
            </a:extLst>
          </p:cNvPr>
          <p:cNvPicPr>
            <a:picLocks noChangeAspect="1"/>
          </p:cNvPicPr>
          <p:nvPr/>
        </p:nvPicPr>
        <p:blipFill>
          <a:blip r:embed="rId5"/>
          <a:stretch>
            <a:fillRect/>
          </a:stretch>
        </p:blipFill>
        <p:spPr>
          <a:xfrm>
            <a:off x="686483" y="1360308"/>
            <a:ext cx="5648569" cy="3683640"/>
          </a:xfrm>
          <a:prstGeom prst="rect">
            <a:avLst/>
          </a:prstGeom>
        </p:spPr>
      </p:pic>
      <p:pic>
        <p:nvPicPr>
          <p:cNvPr id="8" name="图片 7">
            <a:extLst>
              <a:ext uri="{FF2B5EF4-FFF2-40B4-BE49-F238E27FC236}">
                <a16:creationId xmlns:a16="http://schemas.microsoft.com/office/drawing/2014/main" id="{E5831BB6-8E68-43BB-BF80-C45AAAF56F0C}"/>
              </a:ext>
            </a:extLst>
          </p:cNvPr>
          <p:cNvPicPr>
            <a:picLocks noChangeAspect="1"/>
          </p:cNvPicPr>
          <p:nvPr/>
        </p:nvPicPr>
        <p:blipFill rotWithShape="1">
          <a:blip r:embed="rId6"/>
          <a:srcRect l="7380" t="8781" r="2298" b="2141"/>
          <a:stretch/>
        </p:blipFill>
        <p:spPr>
          <a:xfrm>
            <a:off x="371628" y="1456130"/>
            <a:ext cx="6515561" cy="3587818"/>
          </a:xfrm>
          <a:prstGeom prst="rect">
            <a:avLst/>
          </a:prstGeom>
        </p:spPr>
      </p:pic>
      <p:sp>
        <p:nvSpPr>
          <p:cNvPr id="12" name="动作按钮: 空白 11">
            <a:hlinkClick r:id="rId7"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spTree>
    <p:extLst>
      <p:ext uri="{BB962C8B-B14F-4D97-AF65-F5344CB8AC3E}">
        <p14:creationId xmlns:p14="http://schemas.microsoft.com/office/powerpoint/2010/main" val="3130673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12" name="动作按钮: 空白 11">
            <a:hlinkClick r:id="rId5" action="ppaction://hlinksldjump" highlightClick="1"/>
            <a:extLst>
              <a:ext uri="{FF2B5EF4-FFF2-40B4-BE49-F238E27FC236}">
                <a16:creationId xmlns:a16="http://schemas.microsoft.com/office/drawing/2014/main" id="{CE1EB0C1-4CB7-468A-8DC9-AAC2796E21C4}"/>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49BB2B2-1D0F-42E9-9E74-5D659A78DF3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Data analyze</a:t>
            </a:r>
          </a:p>
        </p:txBody>
      </p:sp>
      <p:pic>
        <p:nvPicPr>
          <p:cNvPr id="3" name="图片 2">
            <a:extLst>
              <a:ext uri="{FF2B5EF4-FFF2-40B4-BE49-F238E27FC236}">
                <a16:creationId xmlns:a16="http://schemas.microsoft.com/office/drawing/2014/main" id="{E3CC9633-0A35-4846-85C4-201E39A729EC}"/>
              </a:ext>
            </a:extLst>
          </p:cNvPr>
          <p:cNvPicPr>
            <a:picLocks noChangeAspect="1"/>
          </p:cNvPicPr>
          <p:nvPr/>
        </p:nvPicPr>
        <p:blipFill>
          <a:blip r:embed="rId6"/>
          <a:stretch>
            <a:fillRect/>
          </a:stretch>
        </p:blipFill>
        <p:spPr>
          <a:xfrm>
            <a:off x="1158163" y="1046311"/>
            <a:ext cx="9517126" cy="4581270"/>
          </a:xfrm>
          <a:prstGeom prst="rect">
            <a:avLst/>
          </a:prstGeom>
        </p:spPr>
      </p:pic>
      <p:sp>
        <p:nvSpPr>
          <p:cNvPr id="13" name="文本框 12">
            <a:extLst>
              <a:ext uri="{FF2B5EF4-FFF2-40B4-BE49-F238E27FC236}">
                <a16:creationId xmlns:a16="http://schemas.microsoft.com/office/drawing/2014/main" id="{723ABDCC-7E36-481C-8872-AC2C06A47414}"/>
              </a:ext>
            </a:extLst>
          </p:cNvPr>
          <p:cNvSpPr txBox="1"/>
          <p:nvPr/>
        </p:nvSpPr>
        <p:spPr>
          <a:xfrm>
            <a:off x="1285460" y="5627581"/>
            <a:ext cx="983973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Spectra were fed into a 1D CNN with five convolution blocks and categorized into one of four classes corresponding to four diﬀerent charge doping levels of the graphene samples. </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9FFD8CBD-D25B-4242-830D-8DD863C73C36}"/>
              </a:ext>
            </a:extLst>
          </p:cNvPr>
          <p:cNvSpPr txBox="1"/>
          <p:nvPr/>
        </p:nvSpPr>
        <p:spPr>
          <a:xfrm>
            <a:off x="0" y="6550223"/>
            <a:ext cx="3644348" cy="307777"/>
          </a:xfrm>
          <a:prstGeom prst="rect">
            <a:avLst/>
          </a:prstGeom>
          <a:noFill/>
        </p:spPr>
        <p:txBody>
          <a:bodyPr wrap="square">
            <a:spAutoFit/>
          </a:bodyPr>
          <a:lstStyle/>
          <a:p>
            <a:r>
              <a:rPr lang="zh-CN" altLang="en-US" sz="1400" i="1" dirty="0">
                <a:latin typeface="Arial" panose="020B0604020202020204" pitchFamily="34" charset="0"/>
                <a:cs typeface="Arial" panose="020B0604020202020204" pitchFamily="34" charset="0"/>
              </a:rPr>
              <a:t>Adv. Optical Mater. 2023, 11, 2203104</a:t>
            </a:r>
          </a:p>
        </p:txBody>
      </p:sp>
    </p:spTree>
    <p:extLst>
      <p:ext uri="{BB962C8B-B14F-4D97-AF65-F5344CB8AC3E}">
        <p14:creationId xmlns:p14="http://schemas.microsoft.com/office/powerpoint/2010/main" val="3631692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2739132"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Other projects</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0" name="文本框 9">
            <a:extLst>
              <a:ext uri="{FF2B5EF4-FFF2-40B4-BE49-F238E27FC236}">
                <a16:creationId xmlns:a16="http://schemas.microsoft.com/office/drawing/2014/main" id="{9C71801B-32A7-4F0D-9B31-486CAADF09EF}"/>
              </a:ext>
            </a:extLst>
          </p:cNvPr>
          <p:cNvSpPr txBox="1"/>
          <p:nvPr/>
        </p:nvSpPr>
        <p:spPr>
          <a:xfrm>
            <a:off x="1262093" y="1239637"/>
            <a:ext cx="9667813" cy="4154984"/>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Discover physical concepts with neural networks (2021 - 2022)</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and review of light field modes in Fabry–</a:t>
            </a:r>
            <a:r>
              <a:rPr lang="en-US" altLang="zh-CN" sz="2400" b="1" dirty="0" err="1">
                <a:latin typeface="Times New Roman" panose="02020603050405020304" pitchFamily="18" charset="0"/>
                <a:cs typeface="Times New Roman" panose="02020603050405020304" pitchFamily="18" charset="0"/>
              </a:rPr>
              <a:t>Pérot</a:t>
            </a:r>
            <a:r>
              <a:rPr lang="en-US" altLang="zh-CN" sz="2400" b="1" dirty="0">
                <a:latin typeface="Times New Roman" panose="02020603050405020304" pitchFamily="18" charset="0"/>
                <a:cs typeface="Times New Roman" panose="02020603050405020304" pitchFamily="18" charset="0"/>
              </a:rPr>
              <a:t> cavity (2022)</a:t>
            </a:r>
          </a:p>
          <a:p>
            <a:pPr algn="l"/>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Search exotic particles with deep learning and use Random Forests to classify phases in the Ising Model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RoboGame 2023 (2023)</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Simulation of the focusing property with high-NA lens of vectorial polarized beam (2024)</a:t>
            </a:r>
          </a:p>
        </p:txBody>
      </p:sp>
    </p:spTree>
    <p:extLst>
      <p:ext uri="{BB962C8B-B14F-4D97-AF65-F5344CB8AC3E}">
        <p14:creationId xmlns:p14="http://schemas.microsoft.com/office/powerpoint/2010/main" val="3425932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Future Plan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03.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12025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bout PhD</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48B385F4-85E1-482D-91BA-D53B3CE4FFEB}"/>
              </a:ext>
            </a:extLst>
          </p:cNvPr>
          <p:cNvSpPr txBox="1"/>
          <p:nvPr/>
        </p:nvSpPr>
        <p:spPr>
          <a:xfrm>
            <a:off x="1063223" y="4093006"/>
            <a:ext cx="104600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Based on the resources and opportunities in the lab, I am open to refining or adjusting these plans.</a:t>
            </a:r>
            <a:endParaRPr lang="zh-CN" altLang="en-US" dirty="0">
              <a:latin typeface="Times New Roman" panose="02020603050405020304" pitchFamily="18" charset="0"/>
              <a:cs typeface="Times New Roman" panose="02020603050405020304" pitchFamily="18" charset="0"/>
            </a:endParaRPr>
          </a:p>
        </p:txBody>
      </p:sp>
      <p:sp>
        <p:nvSpPr>
          <p:cNvPr id="12" name="Rectangle 8">
            <a:extLst>
              <a:ext uri="{FF2B5EF4-FFF2-40B4-BE49-F238E27FC236}">
                <a16:creationId xmlns:a16="http://schemas.microsoft.com/office/drawing/2014/main" id="{A54E12CF-BD0D-45A6-BC93-D26F8D8AB02E}"/>
              </a:ext>
            </a:extLst>
          </p:cNvPr>
          <p:cNvSpPr>
            <a:spLocks noChangeArrowheads="1"/>
          </p:cNvSpPr>
          <p:nvPr/>
        </p:nvSpPr>
        <p:spPr bwMode="auto">
          <a:xfrm>
            <a:off x="483747" y="446233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BBB88F53-6F82-489B-B729-19E2D63EDE82}"/>
              </a:ext>
            </a:extLst>
          </p:cNvPr>
          <p:cNvSpPr>
            <a:spLocks noChangeArrowheads="1"/>
          </p:cNvSpPr>
          <p:nvPr/>
        </p:nvSpPr>
        <p:spPr bwMode="auto">
          <a:xfrm>
            <a:off x="283169" y="342812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4965C32-3BE7-44F1-BC15-9DE67AB8ADFE}"/>
              </a:ext>
            </a:extLst>
          </p:cNvPr>
          <p:cNvSpPr txBox="1"/>
          <p:nvPr/>
        </p:nvSpPr>
        <p:spPr>
          <a:xfrm>
            <a:off x="1063223" y="1516484"/>
            <a:ext cx="10065554"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1:</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quantum optics background to improve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two-photon fluorescence microscopy</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vivo neurovascular imaging</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capture data with greater speed and precision.</a:t>
            </a: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tabLst/>
            </a:pPr>
            <a:endParaRPr kumimoji="0" lang="en-US"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 2:</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t>
            </a:r>
            <a:r>
              <a:rPr kumimoji="0" lang="zh-CN" altLang="zh-CN"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ultrafast fluorescence imaging techniques</a:t>
            </a:r>
            <a:r>
              <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enhanced resolution and tracking of dynamic biological processes.</a:t>
            </a:r>
            <a:endParaRPr kumimoji="0" lang="zh-CN"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12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6EFBA9F-D40B-FBA0-6F07-0E5263913A41}"/>
              </a:ext>
            </a:extLst>
          </p:cNvPr>
          <p:cNvSpPr/>
          <p:nvPr/>
        </p:nvSpPr>
        <p:spPr>
          <a:xfrm>
            <a:off x="0" y="1"/>
            <a:ext cx="12192000" cy="187796"/>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23" name="灯片编号占位符 2">
            <a:extLst>
              <a:ext uri="{FF2B5EF4-FFF2-40B4-BE49-F238E27FC236}">
                <a16:creationId xmlns:a16="http://schemas.microsoft.com/office/drawing/2014/main" id="{2A07CCC7-7B86-EBBF-F378-D303D8C8D09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DA381DA-5671-7B3C-65D6-94B795AB7859}"/>
              </a:ext>
            </a:extLst>
          </p:cNvPr>
          <p:cNvSpPr txBox="1"/>
          <p:nvPr/>
        </p:nvSpPr>
        <p:spPr>
          <a:xfrm>
            <a:off x="4329566" y="4451847"/>
            <a:ext cx="3532868" cy="427746"/>
          </a:xfrm>
          <a:prstGeom prst="rect">
            <a:avLst/>
          </a:prstGeom>
          <a:noFill/>
        </p:spPr>
        <p:txBody>
          <a:bodyPr wrap="square" rtlCol="0">
            <a:spAutoFit/>
          </a:bodyPr>
          <a:lstStyle/>
          <a:p>
            <a:pPr algn="ctr">
              <a:lnSpc>
                <a:spcPct val="120000"/>
              </a:lnSpc>
            </a:pPr>
            <a:r>
              <a:rPr kumimoji="1" lang="en" altLang="zh-CN" sz="2000" b="1" dirty="0">
                <a:solidFill>
                  <a:srgbClr val="034EA1"/>
                </a:solidFill>
                <a:latin typeface="Arial" panose="020B0604020202020204" pitchFamily="34" charset="0"/>
                <a:ea typeface="Microsoft YaHei" panose="020B0503020204020204" pitchFamily="34" charset="-122"/>
                <a:cs typeface="Arial" panose="020B0604020202020204" pitchFamily="34" charset="0"/>
              </a:rPr>
              <a:t>Applicant:  Zhongqi Xiu</a:t>
            </a:r>
          </a:p>
        </p:txBody>
      </p:sp>
      <p:cxnSp>
        <p:nvCxnSpPr>
          <p:cNvPr id="3" name="直线连接符 2">
            <a:extLst>
              <a:ext uri="{FF2B5EF4-FFF2-40B4-BE49-F238E27FC236}">
                <a16:creationId xmlns:a16="http://schemas.microsoft.com/office/drawing/2014/main" id="{E22B37F5-D7FE-90DC-A940-36EE174CC671}"/>
              </a:ext>
            </a:extLst>
          </p:cNvPr>
          <p:cNvCxnSpPr>
            <a:cxnSpLocks/>
          </p:cNvCxnSpPr>
          <p:nvPr/>
        </p:nvCxnSpPr>
        <p:spPr>
          <a:xfrm>
            <a:off x="2144684" y="3822405"/>
            <a:ext cx="8362604" cy="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7BCFC9F-7BD6-C3A3-DCB4-310E1C3EFDAF}"/>
              </a:ext>
            </a:extLst>
          </p:cNvPr>
          <p:cNvSpPr txBox="1"/>
          <p:nvPr/>
        </p:nvSpPr>
        <p:spPr>
          <a:xfrm>
            <a:off x="1780674" y="2492021"/>
            <a:ext cx="8630652" cy="1015663"/>
          </a:xfrm>
          <a:prstGeom prst="rect">
            <a:avLst/>
          </a:prstGeom>
          <a:noFill/>
        </p:spPr>
        <p:txBody>
          <a:bodyPr wrap="square">
            <a:spAutoFit/>
          </a:bodyPr>
          <a:lstStyle/>
          <a:p>
            <a:pPr algn="ctr"/>
            <a:r>
              <a:rPr lang="en" altLang="zh-CN" sz="6000" b="1" dirty="0">
                <a:solidFill>
                  <a:schemeClr val="accent1"/>
                </a:solidFill>
                <a:latin typeface="Arial" panose="020B0604020202020204" pitchFamily="34" charset="0"/>
                <a:cs typeface="Arial" panose="020B0604020202020204" pitchFamily="34" charset="0"/>
              </a:rPr>
              <a:t>THANKS</a:t>
            </a:r>
          </a:p>
        </p:txBody>
      </p:sp>
      <p:pic>
        <p:nvPicPr>
          <p:cNvPr id="9" name="图形 8">
            <a:extLst>
              <a:ext uri="{FF2B5EF4-FFF2-40B4-BE49-F238E27FC236}">
                <a16:creationId xmlns:a16="http://schemas.microsoft.com/office/drawing/2014/main" id="{9DD92A58-7D68-4C7D-9C76-FF8C0E312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9519" y="1336094"/>
            <a:ext cx="4392961" cy="841206"/>
          </a:xfrm>
          <a:prstGeom prst="rect">
            <a:avLst/>
          </a:prstGeom>
          <a:effectLst/>
        </p:spPr>
      </p:pic>
    </p:spTree>
    <p:extLst>
      <p:ext uri="{BB962C8B-B14F-4D97-AF65-F5344CB8AC3E}">
        <p14:creationId xmlns:p14="http://schemas.microsoft.com/office/powerpoint/2010/main" val="2453672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uestions</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634A13C8-7ED4-49DD-8FE6-DC1493FDBCFD}"/>
              </a:ext>
            </a:extLst>
          </p:cNvPr>
          <p:cNvSpPr txBox="1"/>
          <p:nvPr/>
        </p:nvSpPr>
        <p:spPr>
          <a:xfrm>
            <a:off x="773567" y="1650531"/>
            <a:ext cx="10644865" cy="2677656"/>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About the research plan</a:t>
            </a:r>
            <a:r>
              <a:rPr lang="en-US" altLang="zh-CN" sz="2400" dirty="0">
                <a:latin typeface="Times New Roman" panose="02020603050405020304" pitchFamily="18" charset="0"/>
                <a:cs typeface="Times New Roman" panose="02020603050405020304" pitchFamily="18" charset="0"/>
              </a:rPr>
              <a:t>: as a new lab, where should we start?</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Mentor style</a:t>
            </a:r>
            <a:r>
              <a:rPr lang="en-US" altLang="zh-CN" sz="2400" dirty="0">
                <a:latin typeface="Times New Roman" panose="02020603050405020304" pitchFamily="18" charset="0"/>
                <a:cs typeface="Times New Roman" panose="02020603050405020304" pitchFamily="18" charset="0"/>
              </a:rPr>
              <a:t>: working time/ meetings?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Expectations for PhD students</a:t>
            </a:r>
            <a:r>
              <a:rPr lang="en-US" altLang="zh-CN" sz="2400" dirty="0">
                <a:latin typeface="Times New Roman" panose="02020603050405020304" pitchFamily="18" charset="0"/>
                <a:cs typeface="Times New Roman" panose="02020603050405020304" pitchFamily="18" charset="0"/>
              </a:rPr>
              <a:t>: graduate? </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About the program application</a:t>
            </a:r>
            <a:r>
              <a:rPr lang="en-US" altLang="zh-CN" sz="2400" dirty="0">
                <a:latin typeface="Times New Roman" panose="02020603050405020304" pitchFamily="18" charset="0"/>
                <a:cs typeface="Times New Roman" panose="02020603050405020304" pitchFamily="18" charset="0"/>
              </a:rPr>
              <a:t>: which program? </a:t>
            </a:r>
            <a:endParaRPr lang="zh-CN" altLang="en-US" dirty="0"/>
          </a:p>
        </p:txBody>
      </p:sp>
    </p:spTree>
    <p:extLst>
      <p:ext uri="{BB962C8B-B14F-4D97-AF65-F5344CB8AC3E}">
        <p14:creationId xmlns:p14="http://schemas.microsoft.com/office/powerpoint/2010/main" val="3367723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Background</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Appendix</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25628B2-70A3-3951-5817-560D80ADA184}"/>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86B453B7-66DB-41E0-BA20-B094BBC9B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4292876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---Laser Cooling</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BFF6EB25-57B1-4539-9EE3-0C0F945523E7}"/>
              </a:ext>
            </a:extLst>
          </p:cNvPr>
          <p:cNvPicPr>
            <a:picLocks noChangeAspect="1"/>
          </p:cNvPicPr>
          <p:nvPr/>
        </p:nvPicPr>
        <p:blipFill>
          <a:blip r:embed="rId4"/>
          <a:stretch>
            <a:fillRect/>
          </a:stretch>
        </p:blipFill>
        <p:spPr>
          <a:xfrm>
            <a:off x="5862372" y="1554148"/>
            <a:ext cx="5431657" cy="4848678"/>
          </a:xfrm>
          <a:prstGeom prst="rect">
            <a:avLst/>
          </a:prstGeom>
        </p:spPr>
      </p:pic>
      <p:pic>
        <p:nvPicPr>
          <p:cNvPr id="15" name="图片 14">
            <a:extLst>
              <a:ext uri="{FF2B5EF4-FFF2-40B4-BE49-F238E27FC236}">
                <a16:creationId xmlns:a16="http://schemas.microsoft.com/office/drawing/2014/main" id="{06407E36-FA75-4A89-B7BC-06AD535BAA78}"/>
              </a:ext>
            </a:extLst>
          </p:cNvPr>
          <p:cNvPicPr>
            <a:picLocks noChangeAspect="1"/>
          </p:cNvPicPr>
          <p:nvPr/>
        </p:nvPicPr>
        <p:blipFill>
          <a:blip r:embed="rId5"/>
          <a:stretch>
            <a:fillRect/>
          </a:stretch>
        </p:blipFill>
        <p:spPr>
          <a:xfrm>
            <a:off x="467834" y="2389398"/>
            <a:ext cx="5394538" cy="3178177"/>
          </a:xfrm>
          <a:prstGeom prst="rect">
            <a:avLst/>
          </a:prstGeom>
        </p:spPr>
      </p:pic>
      <p:sp>
        <p:nvSpPr>
          <p:cNvPr id="8" name="矩形 7">
            <a:hlinkClick r:id="rId6" action="ppaction://hlinksldjump"/>
            <a:extLst>
              <a:ext uri="{FF2B5EF4-FFF2-40B4-BE49-F238E27FC236}">
                <a16:creationId xmlns:a16="http://schemas.microsoft.com/office/drawing/2014/main" id="{55998C47-4455-4993-A906-4F243802A353}"/>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E8A9FDA4-740D-474A-8F19-8401D772168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46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29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a:t>
            </a:r>
          </a:p>
        </p:txBody>
      </p:sp>
      <p:pic>
        <p:nvPicPr>
          <p:cNvPr id="14" name="图片 13">
            <a:extLst>
              <a:ext uri="{FF2B5EF4-FFF2-40B4-BE49-F238E27FC236}">
                <a16:creationId xmlns:a16="http://schemas.microsoft.com/office/drawing/2014/main" id="{94EA6D9C-D8D7-4B9D-BB88-AFD818207D1B}"/>
              </a:ext>
            </a:extLst>
          </p:cNvPr>
          <p:cNvPicPr>
            <a:picLocks noChangeAspect="1"/>
          </p:cNvPicPr>
          <p:nvPr/>
        </p:nvPicPr>
        <p:blipFill>
          <a:blip r:embed="rId4"/>
          <a:stretch>
            <a:fillRect/>
          </a:stretch>
        </p:blipFill>
        <p:spPr>
          <a:xfrm>
            <a:off x="1368286" y="1177371"/>
            <a:ext cx="9455428" cy="4930582"/>
          </a:xfrm>
          <a:prstGeom prst="rect">
            <a:avLst/>
          </a:prstGeom>
        </p:spPr>
      </p:pic>
      <p:sp>
        <p:nvSpPr>
          <p:cNvPr id="7" name="矩形 6">
            <a:hlinkClick r:id="rId5" action="ppaction://hlinksldjump"/>
            <a:extLst>
              <a:ext uri="{FF2B5EF4-FFF2-40B4-BE49-F238E27FC236}">
                <a16:creationId xmlns:a16="http://schemas.microsoft.com/office/drawing/2014/main" id="{1288E6B7-0C38-438B-AD32-09092E35AA7D}"/>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7ABB790-3E46-47BA-8A56-E773E345615A}"/>
              </a:ext>
            </a:extLst>
          </p:cNvPr>
          <p:cNvSpPr txBox="1"/>
          <p:nvPr/>
        </p:nvSpPr>
        <p:spPr>
          <a:xfrm>
            <a:off x="0" y="6563102"/>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35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Personal Introduction</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01. </a:t>
            </a:r>
            <a:endParaRPr lang="zh-CN" altLang="en-US" sz="4400" dirty="0">
              <a:solidFill>
                <a:schemeClr val="accent1">
                  <a:lumMod val="75000"/>
                  <a:lumOff val="25000"/>
                </a:schemeClr>
              </a:solidFill>
            </a:endParaRPr>
          </a:p>
        </p:txBody>
      </p:sp>
      <p:sp>
        <p:nvSpPr>
          <p:cNvPr id="14" name="灯片编号占位符 2">
            <a:extLst>
              <a:ext uri="{FF2B5EF4-FFF2-40B4-BE49-F238E27FC236}">
                <a16:creationId xmlns:a16="http://schemas.microsoft.com/office/drawing/2014/main" id="{84E6CF25-854B-F3D6-84BA-D74D5B4AB860}"/>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1" name="图形 10">
            <a:extLst>
              <a:ext uri="{FF2B5EF4-FFF2-40B4-BE49-F238E27FC236}">
                <a16:creationId xmlns:a16="http://schemas.microsoft.com/office/drawing/2014/main" id="{2AB4DD8B-AD23-4CFF-BFC4-85EC13EA9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3029358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30</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Background---MOT in Fiber Cavity</a:t>
            </a:r>
          </a:p>
        </p:txBody>
      </p:sp>
      <p:pic>
        <p:nvPicPr>
          <p:cNvPr id="7" name="图片 6">
            <a:extLst>
              <a:ext uri="{FF2B5EF4-FFF2-40B4-BE49-F238E27FC236}">
                <a16:creationId xmlns:a16="http://schemas.microsoft.com/office/drawing/2014/main" id="{99CDC9F1-EF49-4013-961B-9F661B667E9C}"/>
              </a:ext>
            </a:extLst>
          </p:cNvPr>
          <p:cNvPicPr>
            <a:picLocks noChangeAspect="1"/>
          </p:cNvPicPr>
          <p:nvPr/>
        </p:nvPicPr>
        <p:blipFill>
          <a:blip r:embed="rId4"/>
          <a:stretch>
            <a:fillRect/>
          </a:stretch>
        </p:blipFill>
        <p:spPr>
          <a:xfrm>
            <a:off x="3222485" y="1041490"/>
            <a:ext cx="5192488" cy="2545558"/>
          </a:xfrm>
          <a:prstGeom prst="rect">
            <a:avLst/>
          </a:prstGeom>
        </p:spPr>
      </p:pic>
      <p:pic>
        <p:nvPicPr>
          <p:cNvPr id="8" name="图片 7">
            <a:extLst>
              <a:ext uri="{FF2B5EF4-FFF2-40B4-BE49-F238E27FC236}">
                <a16:creationId xmlns:a16="http://schemas.microsoft.com/office/drawing/2014/main" id="{CE635997-7A4F-4F6E-9406-C3E9ECB84D23}"/>
              </a:ext>
            </a:extLst>
          </p:cNvPr>
          <p:cNvPicPr>
            <a:picLocks noChangeAspect="1"/>
          </p:cNvPicPr>
          <p:nvPr/>
        </p:nvPicPr>
        <p:blipFill>
          <a:blip r:embed="rId5"/>
          <a:stretch>
            <a:fillRect/>
          </a:stretch>
        </p:blipFill>
        <p:spPr>
          <a:xfrm>
            <a:off x="1095661" y="3478749"/>
            <a:ext cx="9446136" cy="3014125"/>
          </a:xfrm>
          <a:prstGeom prst="rect">
            <a:avLst/>
          </a:prstGeom>
        </p:spPr>
      </p:pic>
      <p:sp>
        <p:nvSpPr>
          <p:cNvPr id="9" name="矩形 8">
            <a:hlinkClick r:id="rId6" action="ppaction://hlinksldjump"/>
            <a:extLst>
              <a:ext uri="{FF2B5EF4-FFF2-40B4-BE49-F238E27FC236}">
                <a16:creationId xmlns:a16="http://schemas.microsoft.com/office/drawing/2014/main" id="{88168C86-669A-4A8C-AFE3-54480F2D2F58}"/>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AB607F5-5751-4F19-B370-8B6C52C7A1F7}"/>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3977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31</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Background---Light Path</a:t>
            </a:r>
          </a:p>
        </p:txBody>
      </p:sp>
      <p:pic>
        <p:nvPicPr>
          <p:cNvPr id="9" name="内容占位符 7">
            <a:extLst>
              <a:ext uri="{FF2B5EF4-FFF2-40B4-BE49-F238E27FC236}">
                <a16:creationId xmlns:a16="http://schemas.microsoft.com/office/drawing/2014/main" id="{F337D50E-2325-4B24-B6A3-19F9B0C05A2F}"/>
              </a:ext>
            </a:extLst>
          </p:cNvPr>
          <p:cNvPicPr>
            <a:picLocks noGrp="1" noChangeAspect="1"/>
          </p:cNvPicPr>
          <p:nvPr>
            <p:ph idx="1"/>
          </p:nvPr>
        </p:nvPicPr>
        <p:blipFill rotWithShape="1">
          <a:blip r:embed="rId5">
            <a:extLst>
              <a:ext uri="{96DAC541-7B7A-43D3-8B79-37D633B846F1}">
                <asvg:svgBlip xmlns:asvg="http://schemas.microsoft.com/office/drawing/2016/SVG/main" r:embed="rId6"/>
              </a:ext>
            </a:extLst>
          </a:blip>
          <a:srcRect l="17161" t="23277" r="25746" b="35437"/>
          <a:stretch/>
        </p:blipFill>
        <p:spPr>
          <a:xfrm>
            <a:off x="548561" y="1314803"/>
            <a:ext cx="5363737" cy="5166679"/>
          </a:xfrm>
        </p:spPr>
      </p:pic>
      <p:pic>
        <p:nvPicPr>
          <p:cNvPr id="10" name="图片 9">
            <a:extLst>
              <a:ext uri="{FF2B5EF4-FFF2-40B4-BE49-F238E27FC236}">
                <a16:creationId xmlns:a16="http://schemas.microsoft.com/office/drawing/2014/main" id="{3E67ED24-381C-4CAF-8C65-465BB98A656F}"/>
              </a:ext>
            </a:extLst>
          </p:cNvPr>
          <p:cNvPicPr>
            <a:picLocks noChangeAspect="1"/>
          </p:cNvPicPr>
          <p:nvPr/>
        </p:nvPicPr>
        <p:blipFill rotWithShape="1">
          <a:blip r:embed="rId7"/>
          <a:srcRect l="1" t="20109" r="-516" b="9508"/>
          <a:stretch/>
        </p:blipFill>
        <p:spPr>
          <a:xfrm>
            <a:off x="5977799" y="1314803"/>
            <a:ext cx="5534056" cy="5166679"/>
          </a:xfrm>
          <a:prstGeom prst="rect">
            <a:avLst/>
          </a:prstGeom>
        </p:spPr>
      </p:pic>
    </p:spTree>
    <p:extLst>
      <p:ext uri="{BB962C8B-B14F-4D97-AF65-F5344CB8AC3E}">
        <p14:creationId xmlns:p14="http://schemas.microsoft.com/office/powerpoint/2010/main" val="265910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32</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16" name="矩形 15">
            <a:hlinkClick r:id="rId4"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Background---Vacuum cavity design</a:t>
            </a:r>
          </a:p>
        </p:txBody>
      </p:sp>
      <p:pic>
        <p:nvPicPr>
          <p:cNvPr id="6" name="图片 5">
            <a:extLst>
              <a:ext uri="{FF2B5EF4-FFF2-40B4-BE49-F238E27FC236}">
                <a16:creationId xmlns:a16="http://schemas.microsoft.com/office/drawing/2014/main" id="{2EFB1FE2-7287-4937-8D94-F2D79E40B718}"/>
              </a:ext>
            </a:extLst>
          </p:cNvPr>
          <p:cNvPicPr>
            <a:picLocks noChangeAspect="1"/>
          </p:cNvPicPr>
          <p:nvPr/>
        </p:nvPicPr>
        <p:blipFill>
          <a:blip r:embed="rId5"/>
          <a:stretch>
            <a:fillRect/>
          </a:stretch>
        </p:blipFill>
        <p:spPr>
          <a:xfrm>
            <a:off x="548561" y="1229752"/>
            <a:ext cx="5295900" cy="4924425"/>
          </a:xfrm>
          <a:prstGeom prst="rect">
            <a:avLst/>
          </a:prstGeom>
        </p:spPr>
      </p:pic>
      <p:pic>
        <p:nvPicPr>
          <p:cNvPr id="8" name="图片 7">
            <a:extLst>
              <a:ext uri="{FF2B5EF4-FFF2-40B4-BE49-F238E27FC236}">
                <a16:creationId xmlns:a16="http://schemas.microsoft.com/office/drawing/2014/main" id="{386C2128-FD44-4116-8EC3-220071067BBC}"/>
              </a:ext>
            </a:extLst>
          </p:cNvPr>
          <p:cNvPicPr>
            <a:picLocks noChangeAspect="1"/>
          </p:cNvPicPr>
          <p:nvPr/>
        </p:nvPicPr>
        <p:blipFill>
          <a:blip r:embed="rId6"/>
          <a:stretch>
            <a:fillRect/>
          </a:stretch>
        </p:blipFill>
        <p:spPr>
          <a:xfrm>
            <a:off x="6029258" y="1229752"/>
            <a:ext cx="5460609" cy="4924425"/>
          </a:xfrm>
          <a:prstGeom prst="rect">
            <a:avLst/>
          </a:prstGeom>
        </p:spPr>
      </p:pic>
    </p:spTree>
    <p:extLst>
      <p:ext uri="{BB962C8B-B14F-4D97-AF65-F5344CB8AC3E}">
        <p14:creationId xmlns:p14="http://schemas.microsoft.com/office/powerpoint/2010/main" val="2597379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33</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7561510"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Background---M</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oveable o</a:t>
            </a: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ptical lattice</a:t>
            </a:r>
          </a:p>
        </p:txBody>
      </p:sp>
      <p:pic>
        <p:nvPicPr>
          <p:cNvPr id="12" name="图片 11">
            <a:extLst>
              <a:ext uri="{FF2B5EF4-FFF2-40B4-BE49-F238E27FC236}">
                <a16:creationId xmlns:a16="http://schemas.microsoft.com/office/drawing/2014/main" id="{F3FCEA69-2798-4CCD-836D-9C112FD3238B}"/>
              </a:ext>
            </a:extLst>
          </p:cNvPr>
          <p:cNvPicPr>
            <a:picLocks noChangeAspect="1"/>
          </p:cNvPicPr>
          <p:nvPr/>
        </p:nvPicPr>
        <p:blipFill>
          <a:blip r:embed="rId6"/>
          <a:stretch>
            <a:fillRect/>
          </a:stretch>
        </p:blipFill>
        <p:spPr>
          <a:xfrm>
            <a:off x="3199995" y="1198486"/>
            <a:ext cx="5792008" cy="1800476"/>
          </a:xfrm>
          <a:prstGeom prst="rect">
            <a:avLst/>
          </a:prstGeom>
        </p:spPr>
      </p:pic>
      <p:sp>
        <p:nvSpPr>
          <p:cNvPr id="25" name="文本框 24">
            <a:extLst>
              <a:ext uri="{FF2B5EF4-FFF2-40B4-BE49-F238E27FC236}">
                <a16:creationId xmlns:a16="http://schemas.microsoft.com/office/drawing/2014/main" id="{242FC3DE-14C4-456F-9E5D-66A5DFC9C453}"/>
              </a:ext>
            </a:extLst>
          </p:cNvPr>
          <p:cNvSpPr txBox="1"/>
          <p:nvPr/>
        </p:nvSpPr>
        <p:spPr>
          <a:xfrm>
            <a:off x="1927674" y="2998962"/>
            <a:ext cx="8346199" cy="3046988"/>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Setup:</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 light as the left side incoming light Blue light as the right side incoming light</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change the phase, and the side view of the light is shown (yellow frame).</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Adjust the position of the PZT lens to switch between the east and west positions, thereby forming the crystal lattice.</a:t>
            </a:r>
          </a:p>
          <a:p>
            <a:r>
              <a:rPr lang="en-US" altLang="zh-CN" sz="2400" b="1" dirty="0">
                <a:latin typeface="Times New Roman" panose="02020603050405020304" pitchFamily="18" charset="0"/>
                <a:cs typeface="Times New Roman" panose="02020603050405020304" pitchFamily="18" charset="0"/>
              </a:rPr>
              <a:t>Process:</a:t>
            </a: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1. Build the phase delay device on the left (green box)</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2. Adjust the position of the red</a:t>
            </a:r>
            <a:r>
              <a:rPr lang="en-US" altLang="zh-CN" dirty="0">
                <a:latin typeface="Times New Roman" panose="02020603050405020304" pitchFamily="18" charset="0"/>
                <a:cs typeface="Times New Roman" panose="02020603050405020304" pitchFamily="18" charset="0"/>
              </a:rPr>
              <a:t>/blue</a:t>
            </a:r>
            <a:r>
              <a:rPr lang="zh-CN" altLang="en-US" dirty="0">
                <a:latin typeface="Times New Roman" panose="02020603050405020304" pitchFamily="18" charset="0"/>
                <a:cs typeface="Times New Roman" panose="02020603050405020304" pitchFamily="18" charset="0"/>
              </a:rPr>
              <a:t> beam</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Build a phase-locked interferometer</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2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Background---Cavity cooling</a:t>
            </a:r>
          </a:p>
        </p:txBody>
      </p:sp>
      <p:pic>
        <p:nvPicPr>
          <p:cNvPr id="6" name="图片 5">
            <a:extLst>
              <a:ext uri="{FF2B5EF4-FFF2-40B4-BE49-F238E27FC236}">
                <a16:creationId xmlns:a16="http://schemas.microsoft.com/office/drawing/2014/main" id="{542D2147-BC16-4E0B-9401-F2110488E987}"/>
              </a:ext>
            </a:extLst>
          </p:cNvPr>
          <p:cNvPicPr>
            <a:picLocks noChangeAspect="1"/>
          </p:cNvPicPr>
          <p:nvPr/>
        </p:nvPicPr>
        <p:blipFill>
          <a:blip r:embed="rId5"/>
          <a:stretch>
            <a:fillRect/>
          </a:stretch>
        </p:blipFill>
        <p:spPr>
          <a:xfrm>
            <a:off x="2979705" y="1285297"/>
            <a:ext cx="6232589" cy="2227939"/>
          </a:xfrm>
          <a:prstGeom prst="rect">
            <a:avLst/>
          </a:prstGeom>
        </p:spPr>
      </p:pic>
      <p:sp>
        <p:nvSpPr>
          <p:cNvPr id="14" name="文本框 13">
            <a:extLst>
              <a:ext uri="{FF2B5EF4-FFF2-40B4-BE49-F238E27FC236}">
                <a16:creationId xmlns:a16="http://schemas.microsoft.com/office/drawing/2014/main" id="{390878FD-35CA-4DB9-BFBA-CDF43075445B}"/>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effectLst/>
                <a:latin typeface="Arial" panose="020B0604020202020204" pitchFamily="34" charset="0"/>
                <a:cs typeface="Arial" panose="020B0604020202020204" pitchFamily="34" charset="0"/>
              </a:rPr>
              <a:t>Nature 428, 50–52 (2004)</a:t>
            </a:r>
            <a:endParaRPr lang="zh-CN" altLang="en-US" sz="1400" i="1"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8F33544E-873D-4D36-B6B5-1561E364B381}"/>
              </a:ext>
            </a:extLst>
          </p:cNvPr>
          <p:cNvSpPr txBox="1"/>
          <p:nvPr/>
        </p:nvSpPr>
        <p:spPr>
          <a:xfrm>
            <a:off x="1932213" y="3825847"/>
            <a:ext cx="8327572"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Cavity cooling occurs due to the interaction between the atom and the detuned cavity field, where the atom loses kinetic energy as the cavity mode adjusts dynamically to the atom's motion. </a:t>
            </a:r>
          </a:p>
          <a:p>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The asymmetry in cooling versus heating processes, combined with the fact that the atom is rarely excited, allows for more efficient cooling to temperatures below the Doppler limit, constrained only by the cavity's linewidth. </a:t>
            </a:r>
          </a:p>
        </p:txBody>
      </p:sp>
      <p:sp>
        <p:nvSpPr>
          <p:cNvPr id="9" name="矩形 8">
            <a:hlinkClick r:id="rId6" action="ppaction://hlinksldjump"/>
            <a:extLst>
              <a:ext uri="{FF2B5EF4-FFF2-40B4-BE49-F238E27FC236}">
                <a16:creationId xmlns:a16="http://schemas.microsoft.com/office/drawing/2014/main" id="{112500F3-6897-4F96-B525-D1867F28BD94}"/>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9260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Background---Feedback cooling</a:t>
            </a:r>
          </a:p>
        </p:txBody>
      </p:sp>
      <p:pic>
        <p:nvPicPr>
          <p:cNvPr id="6" name="图片 5">
            <a:extLst>
              <a:ext uri="{FF2B5EF4-FFF2-40B4-BE49-F238E27FC236}">
                <a16:creationId xmlns:a16="http://schemas.microsoft.com/office/drawing/2014/main" id="{D60BEC4B-FBCA-4785-B470-CF12300FB460}"/>
              </a:ext>
            </a:extLst>
          </p:cNvPr>
          <p:cNvPicPr>
            <a:picLocks noChangeAspect="1"/>
          </p:cNvPicPr>
          <p:nvPr/>
        </p:nvPicPr>
        <p:blipFill>
          <a:blip r:embed="rId5"/>
          <a:stretch>
            <a:fillRect/>
          </a:stretch>
        </p:blipFill>
        <p:spPr>
          <a:xfrm>
            <a:off x="548561" y="1048017"/>
            <a:ext cx="4624566" cy="5257721"/>
          </a:xfrm>
          <a:prstGeom prst="rect">
            <a:avLst/>
          </a:prstGeom>
        </p:spPr>
      </p:pic>
      <p:sp>
        <p:nvSpPr>
          <p:cNvPr id="14" name="文本框 13">
            <a:extLst>
              <a:ext uri="{FF2B5EF4-FFF2-40B4-BE49-F238E27FC236}">
                <a16:creationId xmlns:a16="http://schemas.microsoft.com/office/drawing/2014/main" id="{4903F39B-DA8C-42D1-AFF1-3B1363412392}"/>
              </a:ext>
            </a:extLst>
          </p:cNvPr>
          <p:cNvSpPr txBox="1"/>
          <p:nvPr/>
        </p:nvSpPr>
        <p:spPr>
          <a:xfrm>
            <a:off x="0" y="6550223"/>
            <a:ext cx="6129196" cy="307777"/>
          </a:xfrm>
          <a:prstGeom prst="rect">
            <a:avLst/>
          </a:prstGeom>
          <a:noFill/>
        </p:spPr>
        <p:txBody>
          <a:bodyPr wrap="square">
            <a:spAutoFit/>
          </a:bodyPr>
          <a:lstStyle/>
          <a:p>
            <a:r>
              <a:rPr lang="en-US" altLang="zh-CN" sz="1400" i="1" dirty="0">
                <a:solidFill>
                  <a:srgbClr val="222222"/>
                </a:solidFill>
                <a:latin typeface="Arial" panose="020B0604020202020204" pitchFamily="34" charset="0"/>
                <a:cs typeface="Arial" panose="020B0604020202020204" pitchFamily="34" charset="0"/>
              </a:rPr>
              <a:t>Nature 462, 898–901 (2009)</a:t>
            </a:r>
            <a:endParaRPr lang="zh-CN" altLang="en-US" sz="1400" i="1" dirty="0">
              <a:solidFill>
                <a:srgbClr val="222222"/>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F5017F5-C9DE-453A-B909-42127505EEE5}"/>
              </a:ext>
            </a:extLst>
          </p:cNvPr>
          <p:cNvSpPr txBox="1"/>
          <p:nvPr/>
        </p:nvSpPr>
        <p:spPr>
          <a:xfrm>
            <a:off x="5867392" y="1443841"/>
            <a:ext cx="5360133" cy="3970318"/>
          </a:xfrm>
          <a:prstGeom prst="rect">
            <a:avLst/>
          </a:prstGeom>
          <a:noFill/>
        </p:spPr>
        <p:txBody>
          <a:bodyPr wrap="square">
            <a:spAutoFit/>
          </a:bodyPr>
          <a:lstStyle/>
          <a:p>
            <a:r>
              <a:rPr lang="en-US" altLang="zh-CN" sz="1800" b="0" i="0" dirty="0">
                <a:solidFill>
                  <a:srgbClr val="231F20"/>
                </a:solidFill>
                <a:effectLst/>
                <a:latin typeface="Times New Roman" panose="02020603050405020304" pitchFamily="18" charset="0"/>
                <a:cs typeface="Times New Roman" panose="02020603050405020304" pitchFamily="18" charset="0"/>
              </a:rPr>
              <a:t>Rb atoms are trapped inside a Fabry-Perot cavity</a:t>
            </a:r>
            <a:br>
              <a:rPr lang="en-US" altLang="zh-CN" dirty="0">
                <a:latin typeface="Times New Roman" panose="02020603050405020304" pitchFamily="18" charset="0"/>
                <a:cs typeface="Times New Roman" panose="02020603050405020304" pitchFamily="18" charset="0"/>
              </a:rPr>
            </a:br>
            <a:r>
              <a:rPr lang="en-US" altLang="zh-CN" sz="1800" b="0" i="0" dirty="0">
                <a:solidFill>
                  <a:srgbClr val="231F20"/>
                </a:solidFill>
                <a:effectLst/>
                <a:latin typeface="Times New Roman" panose="02020603050405020304" pitchFamily="18" charset="0"/>
                <a:cs typeface="Times New Roman" panose="02020603050405020304" pitchFamily="18" charset="0"/>
              </a:rPr>
              <a:t>The transmission during two intervals is evaluated and compared.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the transmission during the earlier interval surpasses the transmission during the latter interval by a certain threshold, if the transmission is decreasing with time corresponding to an atom moving inwards, the dipole trap is switched low to minimize the kinetic energy gained by the atom. </a:t>
            </a:r>
          </a:p>
          <a:p>
            <a:endParaRPr lang="en-US" altLang="zh-CN" sz="1800" b="0" i="0" dirty="0">
              <a:solidFill>
                <a:srgbClr val="231F20"/>
              </a:solidFill>
              <a:effectLst/>
              <a:latin typeface="Times New Roman" panose="02020603050405020304" pitchFamily="18" charset="0"/>
              <a:cs typeface="Times New Roman" panose="02020603050405020304" pitchFamily="18" charset="0"/>
            </a:endParaRPr>
          </a:p>
          <a:p>
            <a:r>
              <a:rPr lang="en-US" altLang="zh-CN" sz="1800" b="0" i="0" dirty="0">
                <a:solidFill>
                  <a:srgbClr val="231F20"/>
                </a:solidFill>
                <a:effectLst/>
                <a:latin typeface="Times New Roman" panose="02020603050405020304" pitchFamily="18" charset="0"/>
                <a:cs typeface="Times New Roman" panose="02020603050405020304" pitchFamily="18" charset="0"/>
              </a:rPr>
              <a:t>If, however, the transmission difference is below that threshold, the trap depth is switched high, increasing the potential gradient for the outgoing atom</a:t>
            </a:r>
            <a:r>
              <a:rPr lang="en-US" altLang="zh-CN" sz="1800" b="0" i="0" dirty="0">
                <a:solidFill>
                  <a:srgbClr val="231F20"/>
                </a:solidFill>
                <a:effectLst/>
                <a:latin typeface="AdvP6F00"/>
              </a:rPr>
              <a:t>.</a:t>
            </a:r>
            <a:endParaRPr lang="zh-CN" altLang="en-US" dirty="0"/>
          </a:p>
        </p:txBody>
      </p:sp>
      <p:sp>
        <p:nvSpPr>
          <p:cNvPr id="9" name="矩形 8">
            <a:hlinkClick r:id="rId6" action="ppaction://hlinksldjump"/>
            <a:extLst>
              <a:ext uri="{FF2B5EF4-FFF2-40B4-BE49-F238E27FC236}">
                <a16:creationId xmlns:a16="http://schemas.microsoft.com/office/drawing/2014/main" id="{C04807AF-1898-4A06-97A0-EF31D6D9C3F1}"/>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3204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5608948D-668B-1748-7F46-BBC7FEC8C199}"/>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FC2F896C-C0E7-4146-B5C6-4680D0629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5154" y="131644"/>
            <a:ext cx="2739132" cy="524515"/>
          </a:xfrm>
          <a:prstGeom prst="rect">
            <a:avLst/>
          </a:prstGeom>
          <a:effectLst/>
        </p:spPr>
      </p:pic>
      <p:sp>
        <p:nvSpPr>
          <p:cNvPr id="16" name="矩形 15">
            <a:hlinkClick r:id="rId5" action="ppaction://hlinksldjump"/>
            <a:extLst>
              <a:ext uri="{FF2B5EF4-FFF2-40B4-BE49-F238E27FC236}">
                <a16:creationId xmlns:a16="http://schemas.microsoft.com/office/drawing/2014/main" id="{843C7B2A-4357-4E19-AFD2-166994D106EF}"/>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856CBD3-3026-431F-87A1-BCDC8B1C9A0E}"/>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Background---Calculation</a:t>
            </a:r>
          </a:p>
        </p:txBody>
      </p:sp>
      <p:pic>
        <p:nvPicPr>
          <p:cNvPr id="4" name="图片 3">
            <a:extLst>
              <a:ext uri="{FF2B5EF4-FFF2-40B4-BE49-F238E27FC236}">
                <a16:creationId xmlns:a16="http://schemas.microsoft.com/office/drawing/2014/main" id="{2F43ECD1-FD4E-4BD7-9349-51B4B31AA7B6}"/>
              </a:ext>
            </a:extLst>
          </p:cNvPr>
          <p:cNvPicPr>
            <a:picLocks noChangeAspect="1"/>
          </p:cNvPicPr>
          <p:nvPr/>
        </p:nvPicPr>
        <p:blipFill>
          <a:blip r:embed="rId6"/>
          <a:stretch>
            <a:fillRect/>
          </a:stretch>
        </p:blipFill>
        <p:spPr>
          <a:xfrm>
            <a:off x="734321" y="1096693"/>
            <a:ext cx="4327096" cy="5671258"/>
          </a:xfrm>
          <a:prstGeom prst="rect">
            <a:avLst/>
          </a:prstGeom>
        </p:spPr>
      </p:pic>
      <p:pic>
        <p:nvPicPr>
          <p:cNvPr id="7" name="图片 6">
            <a:extLst>
              <a:ext uri="{FF2B5EF4-FFF2-40B4-BE49-F238E27FC236}">
                <a16:creationId xmlns:a16="http://schemas.microsoft.com/office/drawing/2014/main" id="{E6FCBC9A-2C91-4919-8598-2D9CBCFBCCBB}"/>
              </a:ext>
            </a:extLst>
          </p:cNvPr>
          <p:cNvPicPr>
            <a:picLocks noChangeAspect="1"/>
          </p:cNvPicPr>
          <p:nvPr/>
        </p:nvPicPr>
        <p:blipFill rotWithShape="1">
          <a:blip r:embed="rId7"/>
          <a:srcRect b="39475"/>
          <a:stretch/>
        </p:blipFill>
        <p:spPr>
          <a:xfrm>
            <a:off x="5907184" y="656159"/>
            <a:ext cx="4043082" cy="3043887"/>
          </a:xfrm>
          <a:prstGeom prst="rect">
            <a:avLst/>
          </a:prstGeom>
        </p:spPr>
      </p:pic>
      <p:pic>
        <p:nvPicPr>
          <p:cNvPr id="11" name="图片 10">
            <a:extLst>
              <a:ext uri="{FF2B5EF4-FFF2-40B4-BE49-F238E27FC236}">
                <a16:creationId xmlns:a16="http://schemas.microsoft.com/office/drawing/2014/main" id="{2B530B34-FF16-466E-BD1E-FACACC4A3988}"/>
              </a:ext>
            </a:extLst>
          </p:cNvPr>
          <p:cNvPicPr>
            <a:picLocks noChangeAspect="1"/>
          </p:cNvPicPr>
          <p:nvPr/>
        </p:nvPicPr>
        <p:blipFill>
          <a:blip r:embed="rId8"/>
          <a:stretch>
            <a:fillRect/>
          </a:stretch>
        </p:blipFill>
        <p:spPr>
          <a:xfrm>
            <a:off x="5907184" y="3701565"/>
            <a:ext cx="4043082" cy="1506702"/>
          </a:xfrm>
          <a:prstGeom prst="rect">
            <a:avLst/>
          </a:prstGeom>
        </p:spPr>
      </p:pic>
      <p:pic>
        <p:nvPicPr>
          <p:cNvPr id="15" name="图片 14">
            <a:extLst>
              <a:ext uri="{FF2B5EF4-FFF2-40B4-BE49-F238E27FC236}">
                <a16:creationId xmlns:a16="http://schemas.microsoft.com/office/drawing/2014/main" id="{CE501EC0-1DF2-4E68-9B7B-DBEF8F00E046}"/>
              </a:ext>
            </a:extLst>
          </p:cNvPr>
          <p:cNvPicPr>
            <a:picLocks noChangeAspect="1"/>
          </p:cNvPicPr>
          <p:nvPr/>
        </p:nvPicPr>
        <p:blipFill>
          <a:blip r:embed="rId9"/>
          <a:stretch>
            <a:fillRect/>
          </a:stretch>
        </p:blipFill>
        <p:spPr>
          <a:xfrm>
            <a:off x="5907183" y="5208267"/>
            <a:ext cx="4043081" cy="1591488"/>
          </a:xfrm>
          <a:prstGeom prst="rect">
            <a:avLst/>
          </a:prstGeom>
        </p:spPr>
      </p:pic>
    </p:spTree>
    <p:extLst>
      <p:ext uri="{BB962C8B-B14F-4D97-AF65-F5344CB8AC3E}">
        <p14:creationId xmlns:p14="http://schemas.microsoft.com/office/powerpoint/2010/main" val="166281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a:t>
            </a: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ingle photon emitters</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sp>
        <p:nvSpPr>
          <p:cNvPr id="20" name="矩形 19">
            <a:extLst>
              <a:ext uri="{FF2B5EF4-FFF2-40B4-BE49-F238E27FC236}">
                <a16:creationId xmlns:a16="http://schemas.microsoft.com/office/drawing/2014/main" id="{BC799AFF-B191-45B6-A63B-9EF51396D501}"/>
              </a:ext>
            </a:extLst>
          </p:cNvPr>
          <p:cNvSpPr/>
          <p:nvPr/>
        </p:nvSpPr>
        <p:spPr>
          <a:xfrm>
            <a:off x="548561" y="1354360"/>
            <a:ext cx="4897315" cy="738664"/>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Requirements for Ideal SPEs </a:t>
            </a:r>
            <a:br>
              <a:rPr lang="en-US" altLang="zh-CN" dirty="0"/>
            </a:br>
            <a:endParaRPr lang="zh-CN" altLang="en-US" dirty="0"/>
          </a:p>
        </p:txBody>
      </p:sp>
      <p:sp>
        <p:nvSpPr>
          <p:cNvPr id="21" name="矩形 20">
            <a:extLst>
              <a:ext uri="{FF2B5EF4-FFF2-40B4-BE49-F238E27FC236}">
                <a16:creationId xmlns:a16="http://schemas.microsoft.com/office/drawing/2014/main" id="{D3C0C6C4-7571-48E9-AC3F-693D8EACD033}"/>
              </a:ext>
            </a:extLst>
          </p:cNvPr>
          <p:cNvSpPr/>
          <p:nvPr/>
        </p:nvSpPr>
        <p:spPr>
          <a:xfrm>
            <a:off x="711218" y="1800096"/>
            <a:ext cx="4572000" cy="646331"/>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Purity, Indistinguishability, Brightness, Reliability, Room-temperature operation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FA09408-E5F2-4C0C-AFBA-DA93123805CD}"/>
              </a:ext>
            </a:extLst>
          </p:cNvPr>
          <p:cNvSpPr/>
          <p:nvPr/>
        </p:nvSpPr>
        <p:spPr>
          <a:xfrm>
            <a:off x="548561" y="2883863"/>
            <a:ext cx="5885041" cy="461665"/>
          </a:xfrm>
          <a:prstGeom prst="rect">
            <a:avLst/>
          </a:prstGeom>
        </p:spPr>
        <p:txBody>
          <a:bodyPr wrap="square">
            <a:spAutoFit/>
          </a:bodyPr>
          <a:lstStyle/>
          <a:p>
            <a:r>
              <a:rPr lang="en-US" altLang="zh-CN" sz="2400" dirty="0">
                <a:latin typeface="Arial" panose="020B0604020202020204" pitchFamily="34" charset="0"/>
                <a:ea typeface="等线" panose="02010600030101010101" pitchFamily="2" charset="-122"/>
                <a:cs typeface="Arial" panose="020B0604020202020204" pitchFamily="34" charset="0"/>
              </a:rPr>
              <a:t>Techniques to assess those metrics</a:t>
            </a:r>
            <a:endParaRPr lang="zh-CN" altLang="en-US" sz="2400" dirty="0">
              <a:latin typeface="Arial" panose="020B0604020202020204" pitchFamily="34" charset="0"/>
              <a:ea typeface="等线" panose="02010600030101010101" pitchFamily="2" charset="-122"/>
              <a:cs typeface="Arial" panose="020B0604020202020204" pitchFamily="34" charset="0"/>
            </a:endParaRPr>
          </a:p>
        </p:txBody>
      </p:sp>
      <p:sp>
        <p:nvSpPr>
          <p:cNvPr id="24" name="矩形 23">
            <a:extLst>
              <a:ext uri="{FF2B5EF4-FFF2-40B4-BE49-F238E27FC236}">
                <a16:creationId xmlns:a16="http://schemas.microsoft.com/office/drawing/2014/main" id="{2BB8AD02-019E-496B-AF53-1087C72D5CBB}"/>
              </a:ext>
            </a:extLst>
          </p:cNvPr>
          <p:cNvSpPr/>
          <p:nvPr/>
        </p:nvSpPr>
        <p:spPr>
          <a:xfrm>
            <a:off x="0" y="6519446"/>
            <a:ext cx="3513909" cy="338554"/>
          </a:xfrm>
          <a:prstGeom prst="rect">
            <a:avLst/>
          </a:prstGeom>
        </p:spPr>
        <p:txBody>
          <a:bodyPr wrap="square">
            <a:spAutoFit/>
          </a:bodyPr>
          <a:lstStyle/>
          <a:p>
            <a:r>
              <a:rPr lang="de-DE" altLang="zh-CN" sz="1600" i="1" dirty="0">
                <a:solidFill>
                  <a:srgbClr val="000000"/>
                </a:solidFill>
                <a:latin typeface="Arial" panose="020B0604020202020204" pitchFamily="34" charset="0"/>
                <a:cs typeface="Arial" panose="020B0604020202020204" pitchFamily="34" charset="0"/>
              </a:rPr>
              <a:t>J. Phys. Chem. Lett. 14, 3274 (2023)</a:t>
            </a:r>
            <a:r>
              <a:rPr lang="de-DE" altLang="zh-CN" sz="1600" i="1" dirty="0">
                <a:latin typeface="Arial" panose="020B0604020202020204" pitchFamily="34" charset="0"/>
                <a:cs typeface="Arial" panose="020B0604020202020204" pitchFamily="34" charset="0"/>
              </a:rPr>
              <a:t> </a:t>
            </a:r>
            <a:endParaRPr lang="zh-CN" altLang="en-US" sz="1600" i="1"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41E52B4B-E83E-4B95-913A-3784DE609B49}"/>
              </a:ext>
            </a:extLst>
          </p:cNvPr>
          <p:cNvPicPr>
            <a:picLocks noChangeAspect="1"/>
          </p:cNvPicPr>
          <p:nvPr/>
        </p:nvPicPr>
        <p:blipFill rotWithShape="1">
          <a:blip r:embed="rId5"/>
          <a:srcRect r="49209"/>
          <a:stretch/>
        </p:blipFill>
        <p:spPr>
          <a:xfrm>
            <a:off x="7097980" y="971391"/>
            <a:ext cx="3227670" cy="2243266"/>
          </a:xfrm>
          <a:prstGeom prst="rect">
            <a:avLst/>
          </a:prstGeom>
        </p:spPr>
      </p:pic>
      <p:sp>
        <p:nvSpPr>
          <p:cNvPr id="26" name="矩形 25">
            <a:extLst>
              <a:ext uri="{FF2B5EF4-FFF2-40B4-BE49-F238E27FC236}">
                <a16:creationId xmlns:a16="http://schemas.microsoft.com/office/drawing/2014/main" id="{FD56039C-8A6B-45DB-901F-C534E79B7BF9}"/>
              </a:ext>
            </a:extLst>
          </p:cNvPr>
          <p:cNvSpPr/>
          <p:nvPr/>
        </p:nvSpPr>
        <p:spPr>
          <a:xfrm>
            <a:off x="711218" y="3417991"/>
            <a:ext cx="6005422"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Purity---Hanbury Brown and Twiss (HBT) interferometer </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Indistinguishability--- Hong-</a:t>
            </a:r>
            <a:r>
              <a:rPr lang="en-US" altLang="zh-CN" dirty="0" err="1">
                <a:latin typeface="Times New Roman" panose="02020603050405020304" pitchFamily="18" charset="0"/>
                <a:cs typeface="Times New Roman" panose="02020603050405020304" pitchFamily="18" charset="0"/>
              </a:rPr>
              <a:t>Ou</a:t>
            </a:r>
            <a:r>
              <a:rPr lang="en-US" altLang="zh-CN" dirty="0">
                <a:latin typeface="Times New Roman" panose="02020603050405020304" pitchFamily="18" charset="0"/>
                <a:cs typeface="Times New Roman" panose="02020603050405020304" pitchFamily="18" charset="0"/>
              </a:rPr>
              <a:t>-Mandel (HOM) interference</a:t>
            </a:r>
          </a:p>
          <a:p>
            <a:r>
              <a:rPr lang="en-US" altLang="zh-CN"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Brightness--- photoluminescence (PL) spectroscopy </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Reliability--- Optically detected magnetic resonance …</a:t>
            </a:r>
            <a:endParaRPr lang="zh-CN" altLang="en-US" i="1" dirty="0"/>
          </a:p>
        </p:txBody>
      </p:sp>
      <p:pic>
        <p:nvPicPr>
          <p:cNvPr id="27" name="图片 26">
            <a:extLst>
              <a:ext uri="{FF2B5EF4-FFF2-40B4-BE49-F238E27FC236}">
                <a16:creationId xmlns:a16="http://schemas.microsoft.com/office/drawing/2014/main" id="{B58FB92A-5795-406B-ACB5-7581268A7C55}"/>
              </a:ext>
            </a:extLst>
          </p:cNvPr>
          <p:cNvPicPr>
            <a:picLocks noChangeAspect="1"/>
          </p:cNvPicPr>
          <p:nvPr/>
        </p:nvPicPr>
        <p:blipFill>
          <a:blip r:embed="rId6"/>
          <a:stretch>
            <a:fillRect/>
          </a:stretch>
        </p:blipFill>
        <p:spPr>
          <a:xfrm>
            <a:off x="7097980" y="3206049"/>
            <a:ext cx="3214004" cy="2313007"/>
          </a:xfrm>
          <a:prstGeom prst="rect">
            <a:avLst/>
          </a:prstGeom>
        </p:spPr>
      </p:pic>
      <p:sp>
        <p:nvSpPr>
          <p:cNvPr id="14" name="动作按钮: 空白 13">
            <a:hlinkClick r:id="rId7" action="ppaction://hlinksldjump" highlightClick="1"/>
            <a:extLst>
              <a:ext uri="{FF2B5EF4-FFF2-40B4-BE49-F238E27FC236}">
                <a16:creationId xmlns:a16="http://schemas.microsoft.com/office/drawing/2014/main" id="{67243C31-C9B1-4843-80E2-F45A4DC3584E}"/>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614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Background---Single photon emission</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789" y="332660"/>
            <a:ext cx="1542650" cy="563811"/>
          </a:xfrm>
          <a:prstGeom prst="rect">
            <a:avLst/>
          </a:prstGeom>
        </p:spPr>
      </p:pic>
      <p:pic>
        <p:nvPicPr>
          <p:cNvPr id="5" name="图片 4">
            <a:extLst>
              <a:ext uri="{FF2B5EF4-FFF2-40B4-BE49-F238E27FC236}">
                <a16:creationId xmlns:a16="http://schemas.microsoft.com/office/drawing/2014/main" id="{8ECDDC09-8F4B-4264-9E1E-1D0327C13330}"/>
              </a:ext>
            </a:extLst>
          </p:cNvPr>
          <p:cNvPicPr>
            <a:picLocks noChangeAspect="1"/>
          </p:cNvPicPr>
          <p:nvPr/>
        </p:nvPicPr>
        <p:blipFill>
          <a:blip r:embed="rId5"/>
          <a:stretch>
            <a:fillRect/>
          </a:stretch>
        </p:blipFill>
        <p:spPr>
          <a:xfrm>
            <a:off x="910126" y="1625600"/>
            <a:ext cx="3976485" cy="4131504"/>
          </a:xfrm>
          <a:prstGeom prst="rect">
            <a:avLst/>
          </a:prstGeom>
        </p:spPr>
      </p:pic>
      <p:sp>
        <p:nvSpPr>
          <p:cNvPr id="11" name="文本框 10">
            <a:extLst>
              <a:ext uri="{FF2B5EF4-FFF2-40B4-BE49-F238E27FC236}">
                <a16:creationId xmlns:a16="http://schemas.microsoft.com/office/drawing/2014/main" id="{8252BA98-C307-4781-A366-6C8FF6F572E8}"/>
              </a:ext>
            </a:extLst>
          </p:cNvPr>
          <p:cNvSpPr txBox="1"/>
          <p:nvPr/>
        </p:nvSpPr>
        <p:spPr>
          <a:xfrm>
            <a:off x="5508593" y="1582340"/>
            <a:ext cx="6134846" cy="369331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Schematic of strained WSe2 monolayer encapsulated between top and bottom hBN onnanopillar substrate.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Spatial variation of bandgap due to strain, the solid red(navy) linerepresents the excitonic bright(valence) band, and the dashed yellow line indicates the darkexcitonic band. Blue and black lines below the dark excitonic band denote defect-relatedlevels.</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Excitons labeled as e-h pairs funnel to lower energy potential created by strain. The strain-localized dark exciton is mixed with a defect level (blue line), forming a bright single-photon emission (red outgoing arrow). Yellow (orange) outgoing arrows denote other defect-bounded (bright)exciton emissions. </a:t>
            </a:r>
          </a:p>
        </p:txBody>
      </p:sp>
      <p:sp>
        <p:nvSpPr>
          <p:cNvPr id="8" name="动作按钮: 空白 7">
            <a:hlinkClick r:id="rId6" action="ppaction://hlinksldjump" highlightClick="1"/>
            <a:extLst>
              <a:ext uri="{FF2B5EF4-FFF2-40B4-BE49-F238E27FC236}">
                <a16:creationId xmlns:a16="http://schemas.microsoft.com/office/drawing/2014/main" id="{59704332-0A7B-4C35-910C-10E2DEB0DF2F}"/>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3280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3"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02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8079456" cy="523220"/>
          </a:xfrm>
          <a:prstGeom prst="rect">
            <a:avLst/>
          </a:prstGeom>
          <a:noFill/>
        </p:spPr>
        <p:txBody>
          <a:bodyPr wrap="square">
            <a:spAutoFit/>
          </a:bodyPr>
          <a:lstStyle/>
          <a:p>
            <a:pPr>
              <a:buSzPct val="85000"/>
            </a:pPr>
            <a:r>
              <a:rPr kumimoji="1" lang="en-US"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rPr>
              <a:t>Single-photon emission and characterization</a:t>
            </a:r>
            <a:endParaRPr kumimoji="1" lang="en" altLang="zh-CN" sz="2800" b="1" dirty="0">
              <a:solidFill>
                <a:srgbClr val="002169"/>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39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23D78302-4EC2-42AF-8A48-5682466D2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789" y="332660"/>
            <a:ext cx="1542650" cy="563811"/>
          </a:xfrm>
          <a:prstGeom prst="rect">
            <a:avLst/>
          </a:prstGeom>
        </p:spPr>
      </p:pic>
      <p:pic>
        <p:nvPicPr>
          <p:cNvPr id="13" name="图片 12">
            <a:extLst>
              <a:ext uri="{FF2B5EF4-FFF2-40B4-BE49-F238E27FC236}">
                <a16:creationId xmlns:a16="http://schemas.microsoft.com/office/drawing/2014/main" id="{78BFBF75-9D27-41B1-B5BA-164A47D7282A}"/>
              </a:ext>
            </a:extLst>
          </p:cNvPr>
          <p:cNvPicPr>
            <a:picLocks noChangeAspect="1"/>
          </p:cNvPicPr>
          <p:nvPr/>
        </p:nvPicPr>
        <p:blipFill>
          <a:blip r:embed="rId6"/>
          <a:stretch>
            <a:fillRect/>
          </a:stretch>
        </p:blipFill>
        <p:spPr>
          <a:xfrm>
            <a:off x="2243368" y="1049480"/>
            <a:ext cx="7511833" cy="3185230"/>
          </a:xfrm>
          <a:prstGeom prst="rect">
            <a:avLst/>
          </a:prstGeom>
        </p:spPr>
      </p:pic>
      <p:sp>
        <p:nvSpPr>
          <p:cNvPr id="14" name="矩形 13">
            <a:extLst>
              <a:ext uri="{FF2B5EF4-FFF2-40B4-BE49-F238E27FC236}">
                <a16:creationId xmlns:a16="http://schemas.microsoft.com/office/drawing/2014/main" id="{34C48831-EAB3-4B6D-BE07-BEA2FD2A49D8}"/>
              </a:ext>
            </a:extLst>
          </p:cNvPr>
          <p:cNvSpPr/>
          <p:nvPr/>
        </p:nvSpPr>
        <p:spPr>
          <a:xfrm>
            <a:off x="16289" y="6519446"/>
            <a:ext cx="4572000" cy="338554"/>
          </a:xfrm>
          <a:prstGeom prst="rect">
            <a:avLst/>
          </a:prstGeom>
        </p:spPr>
        <p:txBody>
          <a:bodyPr>
            <a:spAutoFit/>
          </a:bodyPr>
          <a:lstStyle/>
          <a:p>
            <a:r>
              <a:rPr lang="fr-FR" altLang="zh-CN" sz="1600" i="1" dirty="0">
                <a:solidFill>
                  <a:srgbClr val="000000"/>
                </a:solidFill>
                <a:latin typeface="Arial" panose="020B0604020202020204" pitchFamily="34" charset="0"/>
                <a:cs typeface="Arial" panose="020B0604020202020204" pitchFamily="34" charset="0"/>
              </a:rPr>
              <a:t>Appl. Phys. Lett. 118, 240502 (2021) </a:t>
            </a:r>
            <a:endParaRPr lang="zh-CN" altLang="en-US" sz="1600" i="1" dirty="0">
              <a:solidFill>
                <a:srgbClr val="000000"/>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969C2D8-5A28-4461-997B-7CC6ED475ED5}"/>
              </a:ext>
            </a:extLst>
          </p:cNvPr>
          <p:cNvSpPr/>
          <p:nvPr/>
        </p:nvSpPr>
        <p:spPr>
          <a:xfrm>
            <a:off x="2243124" y="4456251"/>
            <a:ext cx="2904481" cy="1200329"/>
          </a:xfrm>
          <a:prstGeom prst="rect">
            <a:avLst/>
          </a:prstGeom>
        </p:spPr>
        <p:txBody>
          <a:bodyPr wrap="square">
            <a:spAutoFit/>
          </a:bodyPr>
          <a:lstStyle/>
          <a:p>
            <a:r>
              <a:rPr lang="en-US" altLang="zh-CN" dirty="0">
                <a:solidFill>
                  <a:srgbClr val="242021"/>
                </a:solidFill>
                <a:latin typeface="Times New Roman" panose="02020603050405020304" pitchFamily="18" charset="0"/>
                <a:cs typeface="Times New Roman" panose="02020603050405020304" pitchFamily="18" charset="0"/>
              </a:rPr>
              <a:t>Repeat rate :T</a:t>
            </a:r>
          </a:p>
          <a:p>
            <a:r>
              <a:rPr lang="en-US" altLang="zh-CN" dirty="0">
                <a:solidFill>
                  <a:srgbClr val="242021"/>
                </a:solidFill>
                <a:latin typeface="Times New Roman" panose="02020603050405020304" pitchFamily="18" charset="0"/>
                <a:cs typeface="Times New Roman" panose="02020603050405020304" pitchFamily="18" charset="0"/>
              </a:rPr>
              <a:t>Respond probability :Q</a:t>
            </a:r>
            <a:br>
              <a:rPr lang="en-US" altLang="zh-CN" dirty="0">
                <a:solidFill>
                  <a:srgbClr val="242021"/>
                </a:solidFill>
                <a:latin typeface="Times New Roman" panose="02020603050405020304" pitchFamily="18" charset="0"/>
                <a:cs typeface="Times New Roman" panose="02020603050405020304" pitchFamily="18" charset="0"/>
              </a:rPr>
            </a:br>
            <a:r>
              <a:rPr lang="en-US" altLang="zh-CN" dirty="0">
                <a:solidFill>
                  <a:srgbClr val="242021"/>
                </a:solidFill>
                <a:latin typeface="Times New Roman" panose="02020603050405020304" pitchFamily="18" charset="0"/>
                <a:cs typeface="Times New Roman" panose="02020603050405020304" pitchFamily="18" charset="0"/>
              </a:rPr>
              <a:t>Collection efficiency :</a:t>
            </a:r>
            <a:r>
              <a:rPr lang="en-US" altLang="zh-CN" dirty="0">
                <a:latin typeface="Times New Roman" panose="02020603050405020304" pitchFamily="18" charset="0"/>
                <a:cs typeface="Times New Roman" panose="02020603050405020304" pitchFamily="18" charset="0"/>
              </a:rPr>
              <a:t>η</a:t>
            </a:r>
          </a:p>
          <a:p>
            <a:r>
              <a:rPr lang="en-US" altLang="zh-CN" dirty="0">
                <a:solidFill>
                  <a:srgbClr val="242021"/>
                </a:solidFill>
                <a:latin typeface="Times New Roman" panose="02020603050405020304" pitchFamily="18" charset="0"/>
                <a:cs typeface="Times New Roman" panose="02020603050405020304" pitchFamily="18" charset="0"/>
              </a:rPr>
              <a:t>Brightness: Q</a:t>
            </a:r>
            <a:r>
              <a:rPr lang="en-US" altLang="zh-CN" dirty="0">
                <a:latin typeface="Times New Roman" panose="02020603050405020304" pitchFamily="18" charset="0"/>
                <a:cs typeface="Times New Roman" panose="02020603050405020304" pitchFamily="18" charset="0"/>
              </a:rPr>
              <a:t>·η</a:t>
            </a:r>
            <a:r>
              <a:rPr lang="en-US" altLang="zh-CN" dirty="0">
                <a:solidFill>
                  <a:srgbClr val="242021"/>
                </a:solidFill>
                <a:latin typeface="Times New Roman" panose="02020603050405020304" pitchFamily="18" charset="0"/>
                <a:cs typeface="Times New Roman" panose="02020603050405020304" pitchFamily="18" charset="0"/>
              </a:rPr>
              <a:t>/T </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72A302-F4C3-45DE-BEC3-B774CFDAE446}"/>
              </a:ext>
            </a:extLst>
          </p:cNvPr>
          <p:cNvSpPr txBox="1"/>
          <p:nvPr/>
        </p:nvSpPr>
        <p:spPr>
          <a:xfrm>
            <a:off x="4425462" y="4271585"/>
            <a:ext cx="3147646" cy="369332"/>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70D0BE5-F030-46DB-90FE-F33694E4E53A}"/>
                  </a:ext>
                </a:extLst>
              </p:cNvPr>
              <p:cNvSpPr txBox="1"/>
              <p:nvPr/>
            </p:nvSpPr>
            <p:spPr>
              <a:xfrm>
                <a:off x="5042769" y="4234710"/>
                <a:ext cx="4712677" cy="939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𝑔</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r>
                            <a:rPr lang="zh-CN" altLang="en-US" i="1">
                              <a:latin typeface="Cambria Math" panose="02040503050406030204" pitchFamily="18" charset="0"/>
                            </a:rPr>
                            <m:t>𝜏</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e>
                                      </m:d>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num>
                        <m:den>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en-US" altLang="zh-CN"/>
                                    <m:t>†</m:t>
                                  </m:r>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p>
                                  <m:r>
                                    <m:rPr>
                                      <m:nor/>
                                    </m:rPr>
                                    <a:rPr lang="zh-CN" altLang="en-US"/>
                                    <m:t> </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e>
                                <m:sup>
                                  <m:r>
                                    <m:rPr>
                                      <m:nor/>
                                    </m:rPr>
                                    <a:rPr lang="zh-CN" altLang="en-US" dirty="0">
                                      <a:solidFill>
                                        <a:srgbClr val="444444"/>
                                      </a:solidFill>
                                      <a:latin typeface="Helvetica" panose="020B0604020202020204" pitchFamily="34" charset="0"/>
                                    </a:rPr>
                                    <m:t> </m:t>
                                  </m:r>
                                </m:sup>
                              </m:sSup>
                            </m:e>
                          </m:d>
                        </m:den>
                      </m:f>
                    </m:oMath>
                  </m:oMathPara>
                </a14:m>
                <a:endParaRPr lang="zh-CN" altLang="en-US" dirty="0"/>
              </a:p>
            </p:txBody>
          </p:sp>
        </mc:Choice>
        <mc:Fallback xmlns="">
          <p:sp>
            <p:nvSpPr>
              <p:cNvPr id="18" name="文本框 17">
                <a:extLst>
                  <a:ext uri="{FF2B5EF4-FFF2-40B4-BE49-F238E27FC236}">
                    <a16:creationId xmlns:a16="http://schemas.microsoft.com/office/drawing/2014/main" id="{E70D0BE5-F030-46DB-90FE-F33694E4E53A}"/>
                  </a:ext>
                </a:extLst>
              </p:cNvPr>
              <p:cNvSpPr txBox="1">
                <a:spLocks noRot="1" noChangeAspect="1" noMove="1" noResize="1" noEditPoints="1" noAdjustHandles="1" noChangeArrowheads="1" noChangeShapeType="1" noTextEdit="1"/>
              </p:cNvSpPr>
              <p:nvPr/>
            </p:nvSpPr>
            <p:spPr>
              <a:xfrm>
                <a:off x="5042769" y="4234710"/>
                <a:ext cx="4712677" cy="939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FBB030B-0A38-48F8-B5E4-67E41BBC5714}"/>
                  </a:ext>
                </a:extLst>
              </p:cNvPr>
              <p:cNvSpPr txBox="1"/>
              <p:nvPr/>
            </p:nvSpPr>
            <p:spPr>
              <a:xfrm>
                <a:off x="5772867" y="5300757"/>
                <a:ext cx="3252479" cy="1176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𝑃𝑢𝑟𝑖𝑡𝑦</m:t>
                      </m:r>
                      <m:r>
                        <a:rPr lang="en-US" altLang="zh-CN" i="1" dirty="0">
                          <a:latin typeface="Cambria Math" panose="02040503050406030204" pitchFamily="18" charset="0"/>
                        </a:rPr>
                        <m:t>=</m:t>
                      </m:r>
                      <m:r>
                        <a:rPr lang="en-US" altLang="zh-CN" i="1" dirty="0">
                          <a:latin typeface="Cambria Math" panose="02040503050406030204" pitchFamily="18" charset="0"/>
                        </a:rPr>
                        <m:t>𝑡𝑟</m:t>
                      </m:r>
                      <m:d>
                        <m:dPr>
                          <m:begChr m:val="["/>
                          <m:endChr m:val="]"/>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zh-CN" altLang="en-US" i="1" dirty="0">
                                  <a:latin typeface="Cambria Math" panose="02040503050406030204" pitchFamily="18" charset="0"/>
                                </a:rPr>
                                <m:t>𝜌</m:t>
                              </m:r>
                            </m:e>
                            <m:sub>
                              <m:r>
                                <a:rPr lang="zh-CN" altLang="en-US" i="1" dirty="0">
                                  <a:latin typeface="Cambria Math" panose="02040503050406030204" pitchFamily="18" charset="0"/>
                                </a:rPr>
                                <m:t>𝜙</m:t>
                              </m:r>
                            </m:sub>
                            <m:sup>
                              <m:r>
                                <a:rPr lang="en-US" altLang="zh-CN" i="1" dirty="0">
                                  <a:latin typeface="Cambria Math" panose="02040503050406030204" pitchFamily="18" charset="0"/>
                                </a:rPr>
                                <m:t>2</m:t>
                              </m:r>
                            </m:sup>
                          </m:sSubSup>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𝜙</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𝑘</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𝑘</m:t>
                                  </m:r>
                                </m:sub>
                              </m:sSub>
                              <m:r>
                                <a:rPr lang="en-US" altLang="zh-CN" i="1">
                                  <a:latin typeface="Cambria Math" panose="02040503050406030204" pitchFamily="18" charset="0"/>
                                </a:rPr>
                                <m:t>|</m:t>
                              </m:r>
                            </m:e>
                          </m:d>
                        </m:e>
                      </m:nary>
                    </m:oMath>
                  </m:oMathPara>
                </a14:m>
                <a:endParaRPr lang="zh-CN" altLang="en-US" i="1" dirty="0">
                  <a:latin typeface="Cambria Math" panose="02040503050406030204" pitchFamily="18" charset="0"/>
                </a:endParaRPr>
              </a:p>
            </p:txBody>
          </p:sp>
        </mc:Choice>
        <mc:Fallback xmlns="">
          <p:sp>
            <p:nvSpPr>
              <p:cNvPr id="20" name="文本框 19">
                <a:extLst>
                  <a:ext uri="{FF2B5EF4-FFF2-40B4-BE49-F238E27FC236}">
                    <a16:creationId xmlns:a16="http://schemas.microsoft.com/office/drawing/2014/main" id="{4FBB030B-0A38-48F8-B5E4-67E41BBC5714}"/>
                  </a:ext>
                </a:extLst>
              </p:cNvPr>
              <p:cNvSpPr txBox="1">
                <a:spLocks noRot="1" noChangeAspect="1" noMove="1" noResize="1" noEditPoints="1" noAdjustHandles="1" noChangeArrowheads="1" noChangeShapeType="1" noTextEdit="1"/>
              </p:cNvSpPr>
              <p:nvPr/>
            </p:nvSpPr>
            <p:spPr>
              <a:xfrm>
                <a:off x="5772867" y="5300757"/>
                <a:ext cx="3252479" cy="117698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Personal I</a:t>
            </a:r>
            <a:r>
              <a:rPr kumimoji="1" lang="en-US"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nformation</a:t>
            </a:r>
            <a:endPar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D4DA672B-F0F2-284C-5F12-A0825123CD41}"/>
              </a:ext>
            </a:extLst>
          </p:cNvPr>
          <p:cNvSpPr txBox="1"/>
          <p:nvPr/>
        </p:nvSpPr>
        <p:spPr>
          <a:xfrm>
            <a:off x="3603130" y="1383192"/>
            <a:ext cx="2687047"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Name: Z</a:t>
            </a:r>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hongqi Xiu</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DC709551-7860-6CD2-AF68-424FB42F57B1}"/>
              </a:ext>
            </a:extLst>
          </p:cNvPr>
          <p:cNvSpPr txBox="1"/>
          <p:nvPr/>
        </p:nvSpPr>
        <p:spPr>
          <a:xfrm>
            <a:off x="3603130" y="1822109"/>
            <a:ext cx="3390432"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English level: TOEFL: 99</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C0B6708-EE5D-B245-B3B5-46E8CE30DCEC}"/>
              </a:ext>
            </a:extLst>
          </p:cNvPr>
          <p:cNvSpPr txBox="1"/>
          <p:nvPr/>
        </p:nvSpPr>
        <p:spPr>
          <a:xfrm>
            <a:off x="7570568" y="1822109"/>
            <a:ext cx="449592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Major: Optics and optical engineering</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8383ECA3-D8F2-F897-3A4E-C40C5A328AE0}"/>
              </a:ext>
            </a:extLst>
          </p:cNvPr>
          <p:cNvSpPr txBox="1"/>
          <p:nvPr/>
        </p:nvSpPr>
        <p:spPr>
          <a:xfrm>
            <a:off x="7570568" y="1383192"/>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GPA: 87/100</a:t>
            </a:r>
            <a:endPar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D136130C-FD90-1477-7C3B-2989EF03739A}"/>
              </a:ext>
            </a:extLst>
          </p:cNvPr>
          <p:cNvSpPr txBox="1"/>
          <p:nvPr/>
        </p:nvSpPr>
        <p:spPr>
          <a:xfrm>
            <a:off x="1247908" y="4198053"/>
            <a:ext cx="2480484"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Interest</a:t>
            </a:r>
          </a:p>
        </p:txBody>
      </p:sp>
      <p:sp>
        <p:nvSpPr>
          <p:cNvPr id="18" name="文本框 17">
            <a:extLst>
              <a:ext uri="{FF2B5EF4-FFF2-40B4-BE49-F238E27FC236}">
                <a16:creationId xmlns:a16="http://schemas.microsoft.com/office/drawing/2014/main" id="{AC25498A-3C5E-3456-CD4A-9F9307966DA0}"/>
              </a:ext>
            </a:extLst>
          </p:cNvPr>
          <p:cNvSpPr txBox="1"/>
          <p:nvPr/>
        </p:nvSpPr>
        <p:spPr>
          <a:xfrm>
            <a:off x="4861953"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Cavity QED</a:t>
            </a:r>
          </a:p>
        </p:txBody>
      </p:sp>
      <p:sp>
        <p:nvSpPr>
          <p:cNvPr id="19" name="文本框 18">
            <a:extLst>
              <a:ext uri="{FF2B5EF4-FFF2-40B4-BE49-F238E27FC236}">
                <a16:creationId xmlns:a16="http://schemas.microsoft.com/office/drawing/2014/main" id="{467DD1B8-8701-E270-239A-DC5EE44F7CAE}"/>
              </a:ext>
            </a:extLst>
          </p:cNvPr>
          <p:cNvSpPr txBox="1"/>
          <p:nvPr/>
        </p:nvSpPr>
        <p:spPr>
          <a:xfrm>
            <a:off x="1557184" y="4705144"/>
            <a:ext cx="272055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imaging</a:t>
            </a:r>
            <a:endPar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7C81856-7852-B619-7A29-02DA6A9D85E3}"/>
              </a:ext>
            </a:extLst>
          </p:cNvPr>
          <p:cNvSpPr txBox="1"/>
          <p:nvPr/>
        </p:nvSpPr>
        <p:spPr>
          <a:xfrm>
            <a:off x="4861953" y="5131804"/>
            <a:ext cx="2720552"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Based on the fiber and cold atoms  </a:t>
            </a:r>
            <a:endParaRPr kumimoji="1" lang="zh-CN" altLang="en-US"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D57851F1-995E-BE79-612B-2BD76B63000E}"/>
              </a:ext>
            </a:extLst>
          </p:cNvPr>
          <p:cNvSpPr txBox="1"/>
          <p:nvPr/>
        </p:nvSpPr>
        <p:spPr>
          <a:xfrm>
            <a:off x="1557184" y="5119277"/>
            <a:ext cx="2720552" cy="590996"/>
          </a:xfrm>
          <a:prstGeom prst="rect">
            <a:avLst/>
          </a:prstGeom>
          <a:noFill/>
        </p:spPr>
        <p:txBody>
          <a:bodyPr wrap="square" rtlCol="0">
            <a:spAutoFit/>
          </a:bodyPr>
          <a:lstStyle/>
          <a:p>
            <a:pPr>
              <a:lnSpc>
                <a:spcPct val="120000"/>
              </a:lnSpc>
            </a:pPr>
            <a:r>
              <a:rPr kumimoji="1" lang="en-US"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High-Resolution Optical Imaging and Sensing (quantum emitters)</a:t>
            </a:r>
            <a:endPar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39D617C7-655D-8D3A-1060-512E731C069A}"/>
              </a:ext>
            </a:extLst>
          </p:cNvPr>
          <p:cNvSpPr txBox="1"/>
          <p:nvPr/>
        </p:nvSpPr>
        <p:spPr>
          <a:xfrm>
            <a:off x="7771643" y="4706415"/>
            <a:ext cx="3971092" cy="369332"/>
          </a:xfrm>
          <a:prstGeom prst="rect">
            <a:avLst/>
          </a:prstGeom>
          <a:noFill/>
        </p:spPr>
        <p:txBody>
          <a:bodyPr wrap="square" rtlCol="0">
            <a:spAutoFit/>
          </a:bodyPr>
          <a:lstStyle/>
          <a:p>
            <a:r>
              <a:rPr kumimoji="1" lang="en-US"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Optical characteristics of 2D materials</a:t>
            </a:r>
          </a:p>
        </p:txBody>
      </p:sp>
      <p:sp>
        <p:nvSpPr>
          <p:cNvPr id="23" name="文本框 22">
            <a:extLst>
              <a:ext uri="{FF2B5EF4-FFF2-40B4-BE49-F238E27FC236}">
                <a16:creationId xmlns:a16="http://schemas.microsoft.com/office/drawing/2014/main" id="{C863AAC1-DE79-BA98-B211-CC18C1633B57}"/>
              </a:ext>
            </a:extLst>
          </p:cNvPr>
          <p:cNvSpPr txBox="1"/>
          <p:nvPr/>
        </p:nvSpPr>
        <p:spPr>
          <a:xfrm>
            <a:off x="8166722" y="5133074"/>
            <a:ext cx="3576013" cy="328360"/>
          </a:xfrm>
          <a:prstGeom prst="rect">
            <a:avLst/>
          </a:prstGeom>
          <a:noFill/>
        </p:spPr>
        <p:txBody>
          <a:bodyPr wrap="square" rtlCol="0">
            <a:spAutoFit/>
          </a:bodyPr>
          <a:lstStyle/>
          <a:p>
            <a:pPr>
              <a:lnSpc>
                <a:spcPct val="120000"/>
              </a:lnSpc>
            </a:pPr>
            <a:r>
              <a:rPr kumimoji="1" lang="en" altLang="zh-CN" sz="140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Especially </a:t>
            </a:r>
            <a:r>
              <a:rPr lang="en-US" altLang="zh-CN" sz="1400" i="0" dirty="0">
                <a:solidFill>
                  <a:srgbClr val="333333"/>
                </a:solidFill>
                <a:effectLst/>
                <a:latin typeface="Times New Roman" panose="02020603050405020304" pitchFamily="18" charset="0"/>
                <a:cs typeface="Times New Roman" panose="02020603050405020304" pitchFamily="18" charset="0"/>
              </a:rPr>
              <a:t>transition metal dichalcogenides</a:t>
            </a:r>
          </a:p>
        </p:txBody>
      </p:sp>
      <p:sp>
        <p:nvSpPr>
          <p:cNvPr id="24" name="灯片编号占位符 2">
            <a:extLst>
              <a:ext uri="{FF2B5EF4-FFF2-40B4-BE49-F238E27FC236}">
                <a16:creationId xmlns:a16="http://schemas.microsoft.com/office/drawing/2014/main" id="{B313CC32-EF6D-DE07-71D2-33128B7E39E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4</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43" name="图形 42">
            <a:extLst>
              <a:ext uri="{FF2B5EF4-FFF2-40B4-BE49-F238E27FC236}">
                <a16:creationId xmlns:a16="http://schemas.microsoft.com/office/drawing/2014/main" id="{BEDB1F44-ECE8-46F0-8116-DC43E121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9" name="文本框 28">
            <a:extLst>
              <a:ext uri="{FF2B5EF4-FFF2-40B4-BE49-F238E27FC236}">
                <a16:creationId xmlns:a16="http://schemas.microsoft.com/office/drawing/2014/main" id="{338B7735-6F1E-434C-B6A5-FBD79D65E335}"/>
              </a:ext>
            </a:extLst>
          </p:cNvPr>
          <p:cNvSpPr txBox="1"/>
          <p:nvPr/>
        </p:nvSpPr>
        <p:spPr>
          <a:xfrm>
            <a:off x="3603130" y="2318514"/>
            <a:ext cx="2687047" cy="369332"/>
          </a:xfrm>
          <a:prstGeom prst="rect">
            <a:avLst/>
          </a:prstGeom>
          <a:noFill/>
        </p:spPr>
        <p:txBody>
          <a:bodyPr wrap="square" rtlCol="0">
            <a:spAutoFit/>
          </a:bodyPr>
          <a:lstStyle/>
          <a:p>
            <a:pPr>
              <a:buClr>
                <a:schemeClr val="accent1"/>
              </a:buClr>
              <a:buSzPct val="70000"/>
            </a:pPr>
            <a:r>
              <a:rPr kumimoji="1" lang="en" altLang="zh-CN"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Key courses taken:</a:t>
            </a:r>
            <a:endParaRPr kumimoji="1" lang="zh-CN" altLang="en-US"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26FB5E88-4179-4C26-9E8E-FB3D0200D1F3}"/>
              </a:ext>
            </a:extLst>
          </p:cNvPr>
          <p:cNvSpPr txBox="1"/>
          <p:nvPr/>
        </p:nvSpPr>
        <p:spPr>
          <a:xfrm>
            <a:off x="3603130" y="2754007"/>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Quantum Mechanics (95)</a:t>
            </a:r>
            <a:endParaRPr kumimoji="1" lang="zh-CN" altLang="en-US"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BF159B40-E870-43F8-AD34-1CDB3FD541E2}"/>
              </a:ext>
            </a:extLst>
          </p:cNvPr>
          <p:cNvSpPr txBox="1"/>
          <p:nvPr/>
        </p:nvSpPr>
        <p:spPr>
          <a:xfrm>
            <a:off x="3603130" y="3192924"/>
            <a:ext cx="3735976"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Advanced Photon Physics* (93)</a:t>
            </a:r>
          </a:p>
        </p:txBody>
      </p:sp>
      <p:sp>
        <p:nvSpPr>
          <p:cNvPr id="32" name="文本框 31">
            <a:extLst>
              <a:ext uri="{FF2B5EF4-FFF2-40B4-BE49-F238E27FC236}">
                <a16:creationId xmlns:a16="http://schemas.microsoft.com/office/drawing/2014/main" id="{E3C04355-CC72-4CF6-9085-24DA83392F86}"/>
              </a:ext>
            </a:extLst>
          </p:cNvPr>
          <p:cNvSpPr txBox="1"/>
          <p:nvPr/>
        </p:nvSpPr>
        <p:spPr>
          <a:xfrm>
            <a:off x="7582505" y="3192924"/>
            <a:ext cx="349703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Computer Programming (95)</a:t>
            </a:r>
          </a:p>
        </p:txBody>
      </p:sp>
      <p:sp>
        <p:nvSpPr>
          <p:cNvPr id="33" name="文本框 32">
            <a:extLst>
              <a:ext uri="{FF2B5EF4-FFF2-40B4-BE49-F238E27FC236}">
                <a16:creationId xmlns:a16="http://schemas.microsoft.com/office/drawing/2014/main" id="{A690707A-A4EC-43A7-B0AE-A0A47A1172EF}"/>
              </a:ext>
            </a:extLst>
          </p:cNvPr>
          <p:cNvSpPr txBox="1"/>
          <p:nvPr/>
        </p:nvSpPr>
        <p:spPr>
          <a:xfrm>
            <a:off x="7582505" y="2747980"/>
            <a:ext cx="2959100" cy="369332"/>
          </a:xfrm>
          <a:prstGeom prst="rect">
            <a:avLst/>
          </a:prstGeom>
          <a:noFill/>
        </p:spPr>
        <p:txBody>
          <a:bodyPr wrap="square" rtlCol="0">
            <a:spAutoFit/>
          </a:bodyPr>
          <a:lstStyle/>
          <a:p>
            <a:pPr marL="285750" indent="-285750">
              <a:buClr>
                <a:schemeClr val="accent1"/>
              </a:buClr>
              <a:buSzPct val="70000"/>
              <a:buFont typeface="Wingdings" pitchFamily="2" charset="2"/>
              <a:buChar char="p"/>
            </a:pPr>
            <a:r>
              <a:rPr kumimoji="1" lang="en-US" altLang="zh-CN"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Engineering Optics* (94)</a:t>
            </a:r>
          </a:p>
        </p:txBody>
      </p:sp>
      <p:pic>
        <p:nvPicPr>
          <p:cNvPr id="3" name="图片 2">
            <a:extLst>
              <a:ext uri="{FF2B5EF4-FFF2-40B4-BE49-F238E27FC236}">
                <a16:creationId xmlns:a16="http://schemas.microsoft.com/office/drawing/2014/main" id="{C68A363E-D968-4C36-A722-B4299F18F7F7}"/>
              </a:ext>
            </a:extLst>
          </p:cNvPr>
          <p:cNvPicPr>
            <a:picLocks noChangeAspect="1"/>
          </p:cNvPicPr>
          <p:nvPr/>
        </p:nvPicPr>
        <p:blipFill>
          <a:blip r:embed="rId4"/>
          <a:stretch>
            <a:fillRect/>
          </a:stretch>
        </p:blipFill>
        <p:spPr>
          <a:xfrm>
            <a:off x="1317189" y="1410409"/>
            <a:ext cx="1756375" cy="1975921"/>
          </a:xfrm>
          <a:prstGeom prst="rect">
            <a:avLst/>
          </a:prstGeom>
        </p:spPr>
      </p:pic>
    </p:spTree>
    <p:extLst>
      <p:ext uri="{BB962C8B-B14F-4D97-AF65-F5344CB8AC3E}">
        <p14:creationId xmlns:p14="http://schemas.microsoft.com/office/powerpoint/2010/main" val="140721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34EA1"/>
              </a:solidFill>
            </a:endParaRPr>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Resume</a:t>
            </a:r>
          </a:p>
        </p:txBody>
      </p:sp>
      <p:sp>
        <p:nvSpPr>
          <p:cNvPr id="33" name="文本框 32">
            <a:extLst>
              <a:ext uri="{FF2B5EF4-FFF2-40B4-BE49-F238E27FC236}">
                <a16:creationId xmlns:a16="http://schemas.microsoft.com/office/drawing/2014/main" id="{40E5E04B-1797-854D-5804-3627FFD12726}"/>
              </a:ext>
            </a:extLst>
          </p:cNvPr>
          <p:cNvSpPr txBox="1"/>
          <p:nvPr/>
        </p:nvSpPr>
        <p:spPr>
          <a:xfrm>
            <a:off x="1853521" y="1480267"/>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Outstanding Student Scholarship, Silver Prize (Top 10%)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C6357BC-79EB-AD1A-51BC-03889E747196}"/>
              </a:ext>
            </a:extLst>
          </p:cNvPr>
          <p:cNvSpPr txBox="1"/>
          <p:nvPr/>
        </p:nvSpPr>
        <p:spPr>
          <a:xfrm>
            <a:off x="1853522" y="1861370"/>
            <a:ext cx="5444114"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Endeavor Scholarship (Top 5%) </a:t>
            </a:r>
            <a:endParaRPr lang="zh-CN" altLang="en-US" spc="0" dirty="0">
              <a:solidFill>
                <a:schemeClr val="accent1"/>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79720A-34A7-E866-0F5C-E1C535115E92}"/>
              </a:ext>
            </a:extLst>
          </p:cNvPr>
          <p:cNvSpPr txBox="1"/>
          <p:nvPr/>
        </p:nvSpPr>
        <p:spPr>
          <a:xfrm>
            <a:off x="1853521" y="2242474"/>
            <a:ext cx="5444115"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b="0" spc="0" dirty="0">
                <a:solidFill>
                  <a:schemeClr val="accent1"/>
                </a:solidFill>
                <a:latin typeface="Times New Roman" panose="02020603050405020304" pitchFamily="18" charset="0"/>
                <a:cs typeface="Times New Roman" panose="02020603050405020304" pitchFamily="18" charset="0"/>
              </a:rPr>
              <a:t>Chung-Yao Chao Talent Program Scholarship</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0" name="灯片编号占位符 2">
            <a:extLst>
              <a:ext uri="{FF2B5EF4-FFF2-40B4-BE49-F238E27FC236}">
                <a16:creationId xmlns:a16="http://schemas.microsoft.com/office/drawing/2014/main" id="{EC7648E8-08A7-D328-2B6C-0B43CC61B7F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5</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3" name="图形 22">
            <a:extLst>
              <a:ext uri="{FF2B5EF4-FFF2-40B4-BE49-F238E27FC236}">
                <a16:creationId xmlns:a16="http://schemas.microsoft.com/office/drawing/2014/main" id="{784BB6C4-D876-47BD-8814-F35B49FED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4" name="文本框 3">
            <a:extLst>
              <a:ext uri="{FF2B5EF4-FFF2-40B4-BE49-F238E27FC236}">
                <a16:creationId xmlns:a16="http://schemas.microsoft.com/office/drawing/2014/main" id="{A4972D75-DEE3-4043-8023-777637DE9CAC}"/>
              </a:ext>
            </a:extLst>
          </p:cNvPr>
          <p:cNvSpPr txBox="1"/>
          <p:nvPr/>
        </p:nvSpPr>
        <p:spPr>
          <a:xfrm>
            <a:off x="1616633" y="971391"/>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Honors</a:t>
            </a:r>
            <a:endParaRPr lang="zh-CN" altLang="en-US" sz="24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C1ED416F-C4EB-4F87-8318-804160D04C57}"/>
              </a:ext>
            </a:extLst>
          </p:cNvPr>
          <p:cNvSpPr txBox="1"/>
          <p:nvPr/>
        </p:nvSpPr>
        <p:spPr>
          <a:xfrm>
            <a:off x="1808697" y="3066505"/>
            <a:ext cx="8950312" cy="553998"/>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i="1" spc="0" dirty="0">
                <a:solidFill>
                  <a:schemeClr val="accent1"/>
                </a:solidFill>
                <a:latin typeface="Times New Roman" panose="02020603050405020304" pitchFamily="18" charset="0"/>
                <a:cs typeface="Times New Roman" panose="02020603050405020304" pitchFamily="18" charset="0"/>
              </a:rPr>
              <a:t>Approaching the intrinsic purity of single photon emitter in atomically thin semiconductor </a:t>
            </a:r>
          </a:p>
          <a:p>
            <a:pPr>
              <a:buSzPct val="70000"/>
            </a:pPr>
            <a:r>
              <a:rPr lang="en-US" altLang="zh-CN" sz="1400" b="0" spc="0" dirty="0">
                <a:solidFill>
                  <a:schemeClr val="accent1"/>
                </a:solidFill>
                <a:latin typeface="Times New Roman" panose="02020603050405020304" pitchFamily="18" charset="0"/>
                <a:cs typeface="Times New Roman" panose="02020603050405020304" pitchFamily="18" charset="0"/>
              </a:rPr>
              <a:t>      Wenjing Wu, </a:t>
            </a:r>
            <a:r>
              <a:rPr lang="en-US" altLang="zh-CN" sz="1400" spc="0" dirty="0">
                <a:solidFill>
                  <a:schemeClr val="accent1"/>
                </a:solidFill>
                <a:latin typeface="Times New Roman" panose="02020603050405020304" pitchFamily="18" charset="0"/>
                <a:cs typeface="Times New Roman" panose="02020603050405020304" pitchFamily="18" charset="0"/>
              </a:rPr>
              <a:t>Zhongqi Xiu</a:t>
            </a:r>
            <a:r>
              <a:rPr lang="en-US" altLang="zh-CN" sz="1400" b="0" spc="0" dirty="0">
                <a:solidFill>
                  <a:schemeClr val="accent1"/>
                </a:solidFill>
                <a:latin typeface="Times New Roman" panose="02020603050405020304" pitchFamily="18" charset="0"/>
                <a:cs typeface="Times New Roman" panose="02020603050405020304" pitchFamily="18" charset="0"/>
              </a:rPr>
              <a:t>, Hangzheng Shen, Song Liu, James C. Hone, Junichiro Kono, Shengxi Huang*. </a:t>
            </a:r>
            <a:endParaRPr lang="zh-CN" altLang="en-US" sz="1400" b="0" spc="0" dirty="0">
              <a:solidFill>
                <a:schemeClr val="accent1"/>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FF8C3AF-F6D7-4F72-8D58-FCB04118781E}"/>
              </a:ext>
            </a:extLst>
          </p:cNvPr>
          <p:cNvSpPr txBox="1"/>
          <p:nvPr/>
        </p:nvSpPr>
        <p:spPr>
          <a:xfrm>
            <a:off x="1616633" y="260484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Publication</a:t>
            </a:r>
            <a:endParaRPr lang="zh-CN" altLang="en-US" sz="2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7EF58ED-E21C-4928-8094-D0D5CA4E69F0}"/>
              </a:ext>
            </a:extLst>
          </p:cNvPr>
          <p:cNvSpPr txBox="1"/>
          <p:nvPr/>
        </p:nvSpPr>
        <p:spPr>
          <a:xfrm>
            <a:off x="1808697" y="4190665"/>
            <a:ext cx="8065160" cy="584775"/>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Optics B (Fall 2023)</a:t>
            </a:r>
            <a:r>
              <a:rPr lang="en-US" altLang="zh-CN" b="0" spc="0" dirty="0">
                <a:solidFill>
                  <a:schemeClr val="accent1"/>
                </a:solidFill>
                <a:latin typeface="Times New Roman" panose="02020603050405020304" pitchFamily="18" charset="0"/>
                <a:cs typeface="Times New Roman" panose="02020603050405020304" pitchFamily="18" charset="0"/>
              </a:rPr>
              <a:t>      </a:t>
            </a:r>
          </a:p>
          <a:p>
            <a:pPr>
              <a:buSzPct val="70000"/>
            </a:pPr>
            <a:r>
              <a:rPr lang="en-US" altLang="zh-CN" b="0" spc="0" dirty="0">
                <a:solidFill>
                  <a:schemeClr val="accent1"/>
                </a:solidFill>
                <a:latin typeface="Times New Roman" panose="02020603050405020304" pitchFamily="18" charset="0"/>
                <a:cs typeface="Times New Roman" panose="02020603050405020304" pitchFamily="18" charset="0"/>
              </a:rPr>
              <a:t>      Instructor: Prof. Zheng Xi ; Credit 3 ; Class: 58 juniors ; </a:t>
            </a:r>
          </a:p>
        </p:txBody>
      </p:sp>
      <p:sp>
        <p:nvSpPr>
          <p:cNvPr id="43" name="文本框 42">
            <a:extLst>
              <a:ext uri="{FF2B5EF4-FFF2-40B4-BE49-F238E27FC236}">
                <a16:creationId xmlns:a16="http://schemas.microsoft.com/office/drawing/2014/main" id="{DFA6702A-C2C5-41D5-A021-F2945607DF13}"/>
              </a:ext>
            </a:extLst>
          </p:cNvPr>
          <p:cNvSpPr txBox="1"/>
          <p:nvPr/>
        </p:nvSpPr>
        <p:spPr>
          <a:xfrm>
            <a:off x="1616633" y="3729000"/>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Teaching assistant</a:t>
            </a:r>
            <a:endParaRPr lang="zh-CN" altLang="en-US" sz="24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C223B58C-FA54-4879-8180-423B3210BAB0}"/>
              </a:ext>
            </a:extLst>
          </p:cNvPr>
          <p:cNvSpPr txBox="1"/>
          <p:nvPr/>
        </p:nvSpPr>
        <p:spPr>
          <a:xfrm>
            <a:off x="1853521" y="5305770"/>
            <a:ext cx="5818551"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Programming Languages: </a:t>
            </a:r>
            <a:r>
              <a:rPr lang="en-US" altLang="zh-CN" b="0" spc="0" dirty="0">
                <a:solidFill>
                  <a:schemeClr val="accent1"/>
                </a:solidFill>
                <a:latin typeface="Times New Roman" panose="02020603050405020304" pitchFamily="18" charset="0"/>
                <a:cs typeface="Times New Roman" panose="02020603050405020304" pitchFamily="18" charset="0"/>
              </a:rPr>
              <a:t>Python, C/C++, HTML/CSS</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D0BFDDE-798B-41CA-8D56-4BF12BB38127}"/>
              </a:ext>
            </a:extLst>
          </p:cNvPr>
          <p:cNvSpPr txBox="1"/>
          <p:nvPr/>
        </p:nvSpPr>
        <p:spPr>
          <a:xfrm>
            <a:off x="1853522" y="5686873"/>
            <a:ext cx="8563466" cy="338554"/>
          </a:xfrm>
          <a:prstGeom prst="rect">
            <a:avLst/>
          </a:prstGeom>
          <a:noFill/>
        </p:spPr>
        <p:txBody>
          <a:bodyPr wrap="square" rtlCol="0">
            <a:spAutoFit/>
          </a:bodyPr>
          <a:lstStyle>
            <a:defPPr>
              <a:defRPr lang="zh-CN"/>
            </a:defPPr>
            <a:lvl1pPr>
              <a:defRPr kumimoji="1" sz="1600" b="1" spc="120">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pPr marL="285750" indent="-285750">
              <a:buSzPct val="70000"/>
              <a:buFont typeface="Wingdings" pitchFamily="2" charset="2"/>
              <a:buChar char="p"/>
            </a:pPr>
            <a:r>
              <a:rPr lang="en-US" altLang="zh-CN" spc="0" dirty="0">
                <a:solidFill>
                  <a:schemeClr val="accent1"/>
                </a:solidFill>
                <a:latin typeface="Times New Roman" panose="02020603050405020304" pitchFamily="18" charset="0"/>
                <a:cs typeface="Times New Roman" panose="02020603050405020304" pitchFamily="18" charset="0"/>
              </a:rPr>
              <a:t>Frameworks and Software: </a:t>
            </a:r>
            <a:r>
              <a:rPr lang="en-US" altLang="zh-CN" b="0" spc="0" dirty="0">
                <a:solidFill>
                  <a:schemeClr val="accent1"/>
                </a:solidFill>
                <a:latin typeface="Times New Roman" panose="02020603050405020304" pitchFamily="18" charset="0"/>
                <a:cs typeface="Times New Roman" panose="02020603050405020304" pitchFamily="18" charset="0"/>
              </a:rPr>
              <a:t>Anaconda, MATLAB, Solidworks, LabVIEW, Keil, COMSOL</a:t>
            </a:r>
            <a:endParaRPr lang="zh-CN" altLang="en-US" b="0" spc="0" dirty="0">
              <a:solidFill>
                <a:schemeClr val="accent1"/>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F0F4100C-7251-4EFA-815C-47474307FF96}"/>
              </a:ext>
            </a:extLst>
          </p:cNvPr>
          <p:cNvSpPr txBox="1"/>
          <p:nvPr/>
        </p:nvSpPr>
        <p:spPr>
          <a:xfrm>
            <a:off x="1616633" y="4844105"/>
            <a:ext cx="3342121"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Skills</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a:extLst>
              <a:ext uri="{FF2B5EF4-FFF2-40B4-BE49-F238E27FC236}">
                <a16:creationId xmlns:a16="http://schemas.microsoft.com/office/drawing/2014/main" id="{D46F974C-E8AD-189F-B40A-D519DE8D4B1B}"/>
              </a:ext>
            </a:extLst>
          </p:cNvPr>
          <p:cNvCxnSpPr>
            <a:cxnSpLocks/>
          </p:cNvCxnSpPr>
          <p:nvPr/>
        </p:nvCxnSpPr>
        <p:spPr>
          <a:xfrm>
            <a:off x="2579572" y="2446301"/>
            <a:ext cx="0" cy="1965397"/>
          </a:xfrm>
          <a:prstGeom prst="line">
            <a:avLst/>
          </a:prstGeom>
          <a:ln w="28575">
            <a:solidFill>
              <a:schemeClr val="accent1">
                <a:alpha val="67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FC64521-B1CA-DCB4-2EDB-4FD95993F9F9}"/>
              </a:ext>
            </a:extLst>
          </p:cNvPr>
          <p:cNvSpPr txBox="1"/>
          <p:nvPr/>
        </p:nvSpPr>
        <p:spPr>
          <a:xfrm>
            <a:off x="3254132" y="3584231"/>
            <a:ext cx="8292417" cy="646331"/>
          </a:xfrm>
          <a:prstGeom prst="rect">
            <a:avLst/>
          </a:prstGeom>
          <a:noFill/>
        </p:spPr>
        <p:txBody>
          <a:bodyPr wrap="square" rtlCol="0">
            <a:spAutoFit/>
          </a:bodyPr>
          <a:lstStyle/>
          <a:p>
            <a:r>
              <a:rPr kumimoji="1" lang="en" altLang="zh-CN" sz="3600" b="1"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Research Experience And Results</a:t>
            </a:r>
          </a:p>
        </p:txBody>
      </p:sp>
      <p:sp>
        <p:nvSpPr>
          <p:cNvPr id="13" name="文本框 12">
            <a:extLst>
              <a:ext uri="{FF2B5EF4-FFF2-40B4-BE49-F238E27FC236}">
                <a16:creationId xmlns:a16="http://schemas.microsoft.com/office/drawing/2014/main" id="{4FD3D361-6CCE-C95A-04EF-08EBB11843E5}"/>
              </a:ext>
            </a:extLst>
          </p:cNvPr>
          <p:cNvSpPr txBox="1"/>
          <p:nvPr/>
        </p:nvSpPr>
        <p:spPr>
          <a:xfrm>
            <a:off x="3254132" y="2597566"/>
            <a:ext cx="6098582" cy="769441"/>
          </a:xfrm>
          <a:prstGeom prst="rect">
            <a:avLst/>
          </a:prstGeom>
          <a:noFill/>
        </p:spPr>
        <p:txBody>
          <a:bodyPr wrap="square">
            <a:spAutoFit/>
          </a:bodyPr>
          <a:lstStyle/>
          <a:p>
            <a:r>
              <a:rPr kumimoji="1" lang="en-US" altLang="zh-CN" sz="4400" b="1" dirty="0">
                <a:solidFill>
                  <a:schemeClr val="accent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02. </a:t>
            </a:r>
            <a:endParaRPr lang="zh-CN" altLang="en-US" sz="4400" dirty="0">
              <a:solidFill>
                <a:schemeClr val="accent1">
                  <a:lumMod val="75000"/>
                  <a:lumOff val="25000"/>
                </a:schemeClr>
              </a:solidFill>
            </a:endParaRPr>
          </a:p>
        </p:txBody>
      </p:sp>
      <p:sp>
        <p:nvSpPr>
          <p:cNvPr id="2" name="灯片编号占位符 2">
            <a:extLst>
              <a:ext uri="{FF2B5EF4-FFF2-40B4-BE49-F238E27FC236}">
                <a16:creationId xmlns:a16="http://schemas.microsoft.com/office/drawing/2014/main" id="{DDB26360-3B67-F407-B358-7CF8200290D2}"/>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6</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8" name="图形 7">
            <a:extLst>
              <a:ext uri="{FF2B5EF4-FFF2-40B4-BE49-F238E27FC236}">
                <a16:creationId xmlns:a16="http://schemas.microsoft.com/office/drawing/2014/main" id="{9CF631BC-0564-4648-9038-6E27184AE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Tree>
    <p:extLst>
      <p:ext uri="{BB962C8B-B14F-4D97-AF65-F5344CB8AC3E}">
        <p14:creationId xmlns:p14="http://schemas.microsoft.com/office/powerpoint/2010/main" val="238467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88FED64-DE2E-19D3-E491-6E119327923A}"/>
              </a:ext>
            </a:extLst>
          </p:cNvPr>
          <p:cNvSpPr/>
          <p:nvPr/>
        </p:nvSpPr>
        <p:spPr>
          <a:xfrm>
            <a:off x="1" y="437614"/>
            <a:ext cx="371628" cy="472702"/>
          </a:xfrm>
          <a:prstGeom prst="rect">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1" y="448171"/>
            <a:ext cx="6109138"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Research Experience</a:t>
            </a:r>
          </a:p>
        </p:txBody>
      </p:sp>
      <p:sp>
        <p:nvSpPr>
          <p:cNvPr id="10" name="文本框 9">
            <a:extLst>
              <a:ext uri="{FF2B5EF4-FFF2-40B4-BE49-F238E27FC236}">
                <a16:creationId xmlns:a16="http://schemas.microsoft.com/office/drawing/2014/main" id="{C732F8A4-71AE-AC42-5409-D0076E2253A6}"/>
              </a:ext>
            </a:extLst>
          </p:cNvPr>
          <p:cNvSpPr txBox="1"/>
          <p:nvPr/>
        </p:nvSpPr>
        <p:spPr>
          <a:xfrm>
            <a:off x="129604" y="1759974"/>
            <a:ext cx="2386240"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2022.09</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2024.06</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F30A07E-AFB2-55DB-286F-73BA1228F33C}"/>
              </a:ext>
            </a:extLst>
          </p:cNvPr>
          <p:cNvSpPr txBox="1"/>
          <p:nvPr/>
        </p:nvSpPr>
        <p:spPr>
          <a:xfrm>
            <a:off x="3028577" y="1416451"/>
            <a:ext cx="6994446" cy="369332"/>
          </a:xfrm>
          <a:prstGeom prst="rect">
            <a:avLst/>
          </a:prstGeom>
          <a:noFill/>
        </p:spPr>
        <p:txBody>
          <a:bodyPr wrap="square" rtlCol="0">
            <a:spAutoFit/>
          </a:bodyPr>
          <a:lstStyle/>
          <a:p>
            <a:pPr algn="l"/>
            <a:r>
              <a:rPr lang="en-US" altLang="zh-CN" b="1" i="0" dirty="0">
                <a:effectLst/>
                <a:latin typeface="Times New Roman" panose="02020603050405020304" pitchFamily="18" charset="0"/>
                <a:cs typeface="Times New Roman" panose="02020603050405020304" pitchFamily="18" charset="0"/>
              </a:rPr>
              <a:t>Single atom trapping based on movable optical lattices</a:t>
            </a:r>
          </a:p>
        </p:txBody>
      </p:sp>
      <p:sp>
        <p:nvSpPr>
          <p:cNvPr id="14" name="文本框 13">
            <a:extLst>
              <a:ext uri="{FF2B5EF4-FFF2-40B4-BE49-F238E27FC236}">
                <a16:creationId xmlns:a16="http://schemas.microsoft.com/office/drawing/2014/main" id="{96F28126-6847-CF81-B0B6-F46BFD2F3AAD}"/>
              </a:ext>
            </a:extLst>
          </p:cNvPr>
          <p:cNvSpPr txBox="1"/>
          <p:nvPr/>
        </p:nvSpPr>
        <p:spPr>
          <a:xfrm>
            <a:off x="-2" y="5383039"/>
            <a:ext cx="273463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2024.07</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5D16356-E0A3-4823-8915-A6EFF118A37C}"/>
              </a:ext>
            </a:extLst>
          </p:cNvPr>
          <p:cNvGrpSpPr/>
          <p:nvPr/>
        </p:nvGrpSpPr>
        <p:grpSpPr>
          <a:xfrm rot="5400000">
            <a:off x="-252945" y="3810966"/>
            <a:ext cx="5384049" cy="164796"/>
            <a:chOff x="1152448" y="3823469"/>
            <a:chExt cx="9887105" cy="286666"/>
          </a:xfrm>
        </p:grpSpPr>
        <p:cxnSp>
          <p:nvCxnSpPr>
            <p:cNvPr id="8" name="直线箭头连接符 7">
              <a:extLst>
                <a:ext uri="{FF2B5EF4-FFF2-40B4-BE49-F238E27FC236}">
                  <a16:creationId xmlns:a16="http://schemas.microsoft.com/office/drawing/2014/main" id="{747E60DF-BB49-EE44-EE64-D5B1D1459928}"/>
                </a:ext>
              </a:extLst>
            </p:cNvPr>
            <p:cNvCxnSpPr>
              <a:cxnSpLocks/>
            </p:cNvCxnSpPr>
            <p:nvPr/>
          </p:nvCxnSpPr>
          <p:spPr>
            <a:xfrm>
              <a:off x="1152448" y="3966802"/>
              <a:ext cx="9887105" cy="0"/>
            </a:xfrm>
            <a:prstGeom prst="straightConnector1">
              <a:avLst/>
            </a:prstGeom>
            <a:ln w="31750">
              <a:prstDash val="sysDash"/>
              <a:tailEnd type="arrow"/>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9A99170-B797-93C7-39FF-5523A4846F25}"/>
                </a:ext>
              </a:extLst>
            </p:cNvPr>
            <p:cNvSpPr/>
            <p:nvPr/>
          </p:nvSpPr>
          <p:spPr>
            <a:xfrm>
              <a:off x="2381508"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F73AF527-4045-ED3E-4DB9-5FE5ABD22894}"/>
                </a:ext>
              </a:extLst>
            </p:cNvPr>
            <p:cNvSpPr/>
            <p:nvPr/>
          </p:nvSpPr>
          <p:spPr>
            <a:xfrm>
              <a:off x="9027377"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873EDB4-DC2B-6F7D-3300-3870D244189B}"/>
                </a:ext>
              </a:extLst>
            </p:cNvPr>
            <p:cNvSpPr/>
            <p:nvPr/>
          </p:nvSpPr>
          <p:spPr>
            <a:xfrm>
              <a:off x="5704443" y="3823469"/>
              <a:ext cx="286666" cy="286666"/>
            </a:xfrm>
            <a:prstGeom prst="ellipse">
              <a:avLst/>
            </a:prstGeom>
            <a:solidFill>
              <a:schemeClr val="bg1"/>
            </a:solidFill>
            <a:ln w="22225">
              <a:solidFill>
                <a:schemeClr val="accent1"/>
              </a:solidFill>
            </a:ln>
            <a:effectLst>
              <a:outerShdw blurRad="277994" algn="ctr"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8A80CE79-3394-E40F-7F24-21CBEA1EE638}"/>
              </a:ext>
            </a:extLst>
          </p:cNvPr>
          <p:cNvSpPr txBox="1"/>
          <p:nvPr/>
        </p:nvSpPr>
        <p:spPr>
          <a:xfrm>
            <a:off x="129604" y="3573526"/>
            <a:ext cx="2475425"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cs typeface="Times New Roman" panose="02020603050405020304" pitchFamily="18" charset="0"/>
              </a:rPr>
              <a:t>2024.03</a:t>
            </a:r>
            <a:r>
              <a:rPr kumimoji="1" lang="zh-CN" altLang="en-US" b="1" dirty="0">
                <a:solidFill>
                  <a:schemeClr val="accent1"/>
                </a:solidFill>
                <a:latin typeface="Times New Roman" panose="02020603050405020304" pitchFamily="18" charset="0"/>
                <a:cs typeface="Times New Roman" panose="02020603050405020304" pitchFamily="18" charset="0"/>
              </a:rPr>
              <a:t>～</a:t>
            </a:r>
            <a:r>
              <a:rPr kumimoji="1" lang="en-US" altLang="zh-CN" b="1" dirty="0">
                <a:solidFill>
                  <a:schemeClr val="accent1"/>
                </a:solidFill>
                <a:latin typeface="Times New Roman" panose="02020603050405020304" pitchFamily="18" charset="0"/>
                <a:cs typeface="Times New Roman" panose="02020603050405020304" pitchFamily="18" charset="0"/>
              </a:rPr>
              <a:t>Present</a:t>
            </a:r>
            <a:endParaRPr kumimoji="1" lang="zh-CN" altLang="en-US" b="1" dirty="0">
              <a:solidFill>
                <a:schemeClr val="accent1"/>
              </a:solidFill>
              <a:latin typeface="Times New Roman" panose="02020603050405020304" pitchFamily="18" charset="0"/>
              <a:cs typeface="Times New Roman" panose="02020603050405020304" pitchFamily="18" charset="0"/>
            </a:endParaRPr>
          </a:p>
        </p:txBody>
      </p:sp>
      <p:sp>
        <p:nvSpPr>
          <p:cNvPr id="22" name="灯片编号占位符 2">
            <a:extLst>
              <a:ext uri="{FF2B5EF4-FFF2-40B4-BE49-F238E27FC236}">
                <a16:creationId xmlns:a16="http://schemas.microsoft.com/office/drawing/2014/main" id="{49464C34-A189-AF86-D373-C8D7CC683C07}"/>
              </a:ext>
            </a:extLst>
          </p:cNvPr>
          <p:cNvSpPr>
            <a:spLocks noGrp="1"/>
          </p:cNvSpPr>
          <p:nvPr>
            <p:ph type="sldNum" sz="quarter" idx="12"/>
          </p:nvPr>
        </p:nvSpPr>
        <p:spPr>
          <a:xfrm>
            <a:off x="11641056" y="6181441"/>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7</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21" name="图形 20">
            <a:extLst>
              <a:ext uri="{FF2B5EF4-FFF2-40B4-BE49-F238E27FC236}">
                <a16:creationId xmlns:a16="http://schemas.microsoft.com/office/drawing/2014/main" id="{44E61A1D-B709-4CA8-B94D-32FA360C0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sp>
        <p:nvSpPr>
          <p:cNvPr id="23" name="文本框 22">
            <a:extLst>
              <a:ext uri="{FF2B5EF4-FFF2-40B4-BE49-F238E27FC236}">
                <a16:creationId xmlns:a16="http://schemas.microsoft.com/office/drawing/2014/main" id="{4142FF8C-3071-45FF-B68D-BEEB759A9F04}"/>
              </a:ext>
            </a:extLst>
          </p:cNvPr>
          <p:cNvSpPr txBox="1"/>
          <p:nvPr/>
        </p:nvSpPr>
        <p:spPr>
          <a:xfrm>
            <a:off x="3028577" y="1814525"/>
            <a:ext cx="81383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Achieved the trapping of single atoms and combine fluorescence detection to achieve high-precision control of atomic positions by movable optical lattice.</a:t>
            </a:r>
          </a:p>
        </p:txBody>
      </p:sp>
      <p:sp>
        <p:nvSpPr>
          <p:cNvPr id="24" name="文本框 23">
            <a:extLst>
              <a:ext uri="{FF2B5EF4-FFF2-40B4-BE49-F238E27FC236}">
                <a16:creationId xmlns:a16="http://schemas.microsoft.com/office/drawing/2014/main" id="{FE4A421E-583B-41B6-91F5-F6BF0C8F77B5}"/>
              </a:ext>
            </a:extLst>
          </p:cNvPr>
          <p:cNvSpPr txBox="1"/>
          <p:nvPr/>
        </p:nvSpPr>
        <p:spPr>
          <a:xfrm>
            <a:off x="3028577" y="3258525"/>
            <a:ext cx="9028323"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Combination of the cavity cooling and feed back cooling to reach temperature limit</a:t>
            </a:r>
          </a:p>
        </p:txBody>
      </p:sp>
      <p:sp>
        <p:nvSpPr>
          <p:cNvPr id="25" name="文本框 24">
            <a:extLst>
              <a:ext uri="{FF2B5EF4-FFF2-40B4-BE49-F238E27FC236}">
                <a16:creationId xmlns:a16="http://schemas.microsoft.com/office/drawing/2014/main" id="{600A1193-0B88-4D7A-902E-B9AE3BF32227}"/>
              </a:ext>
            </a:extLst>
          </p:cNvPr>
          <p:cNvSpPr txBox="1"/>
          <p:nvPr/>
        </p:nvSpPr>
        <p:spPr>
          <a:xfrm>
            <a:off x="3028578" y="3590248"/>
            <a:ext cx="8138348" cy="646331"/>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Calculated the combination of 2 cooling methods and certified that the new method’s lowest temperature has the correct positive correlation with a low cavity decay rate.</a:t>
            </a:r>
          </a:p>
        </p:txBody>
      </p:sp>
      <p:sp>
        <p:nvSpPr>
          <p:cNvPr id="26" name="文本框 25">
            <a:extLst>
              <a:ext uri="{FF2B5EF4-FFF2-40B4-BE49-F238E27FC236}">
                <a16:creationId xmlns:a16="http://schemas.microsoft.com/office/drawing/2014/main" id="{85A7F70C-0EE8-4E21-A375-572D36245ED4}"/>
              </a:ext>
            </a:extLst>
          </p:cNvPr>
          <p:cNvSpPr txBox="1"/>
          <p:nvPr/>
        </p:nvSpPr>
        <p:spPr>
          <a:xfrm>
            <a:off x="3028577" y="4980389"/>
            <a:ext cx="6134846" cy="369332"/>
          </a:xfrm>
          <a:prstGeom prst="rect">
            <a:avLst/>
          </a:prstGeom>
          <a:noFill/>
        </p:spPr>
        <p:txBody>
          <a:bodyPr wrap="square">
            <a:spAutoFit/>
          </a:bodyPr>
          <a:lstStyle/>
          <a:p>
            <a:pPr algn="l"/>
            <a:r>
              <a:rPr lang="en-US" altLang="zh-CN" b="1" dirty="0">
                <a:latin typeface="Times New Roman" panose="02020603050405020304" pitchFamily="18" charset="0"/>
                <a:cs typeface="Times New Roman" panose="02020603050405020304" pitchFamily="18" charset="0"/>
              </a:rPr>
              <a:t>Single photon emission in 2D materials</a:t>
            </a:r>
          </a:p>
        </p:txBody>
      </p:sp>
      <p:sp>
        <p:nvSpPr>
          <p:cNvPr id="27" name="文本框 26">
            <a:extLst>
              <a:ext uri="{FF2B5EF4-FFF2-40B4-BE49-F238E27FC236}">
                <a16:creationId xmlns:a16="http://schemas.microsoft.com/office/drawing/2014/main" id="{285D7B0D-2720-486D-AF3C-6F211F0259F6}"/>
              </a:ext>
            </a:extLst>
          </p:cNvPr>
          <p:cNvSpPr txBox="1"/>
          <p:nvPr/>
        </p:nvSpPr>
        <p:spPr>
          <a:xfrm>
            <a:off x="3050544" y="5315111"/>
            <a:ext cx="8138348" cy="923330"/>
          </a:xfrm>
          <a:prstGeom prst="rect">
            <a:avLst/>
          </a:prstGeom>
          <a:noFill/>
        </p:spPr>
        <p:txBody>
          <a:bodyPr wrap="square">
            <a:spAutoFit/>
          </a:bodyPr>
          <a:lstStyle/>
          <a:p>
            <a:pPr algn="l"/>
            <a:r>
              <a:rPr lang="en-US" altLang="zh-CN" dirty="0">
                <a:latin typeface="Times New Roman" panose="02020603050405020304" pitchFamily="18" charset="0"/>
                <a:cs typeface="Times New Roman" panose="02020603050405020304" pitchFamily="18" charset="0"/>
              </a:rPr>
              <a:t>Designed and fabricated substrates with strain engineering features</a:t>
            </a:r>
          </a:p>
          <a:p>
            <a:pPr algn="l"/>
            <a:r>
              <a:rPr lang="en-US" altLang="zh-CN" dirty="0">
                <a:latin typeface="Times New Roman" panose="02020603050405020304" pitchFamily="18" charset="0"/>
                <a:cs typeface="Times New Roman" panose="02020603050405020304" pitchFamily="18" charset="0"/>
              </a:rPr>
              <a:t>Carried out optical spectroscopy measurements including photoluminescence , Raman, Time-Correlated Single Photon Counting on hBN encapsulated monolayer.</a:t>
            </a:r>
          </a:p>
        </p:txBody>
      </p:sp>
    </p:spTree>
    <p:extLst>
      <p:ext uri="{BB962C8B-B14F-4D97-AF65-F5344CB8AC3E}">
        <p14:creationId xmlns:p14="http://schemas.microsoft.com/office/powerpoint/2010/main" val="38653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动作按钮: 空白 8">
            <a:hlinkClick r:id="rId2" action="ppaction://hlinksldjump" highlightClick="1"/>
            <a:extLst>
              <a:ext uri="{FF2B5EF4-FFF2-40B4-BE49-F238E27FC236}">
                <a16:creationId xmlns:a16="http://schemas.microsoft.com/office/drawing/2014/main" id="{F2348848-7F45-4561-9A98-FBB72CBE99DB}"/>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876B98-D167-E2D4-B69B-C9BE8F60EED4}"/>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2" name="文本框 1">
            <a:extLst>
              <a:ext uri="{FF2B5EF4-FFF2-40B4-BE49-F238E27FC236}">
                <a16:creationId xmlns:a16="http://schemas.microsoft.com/office/drawing/2014/main" id="{5F0DCCC2-7F78-645A-3540-6D0EB3E03350}"/>
              </a:ext>
            </a:extLst>
          </p:cNvPr>
          <p:cNvSpPr txBox="1"/>
          <p:nvPr/>
        </p:nvSpPr>
        <p:spPr>
          <a:xfrm>
            <a:off x="894053" y="1116736"/>
            <a:ext cx="9134818" cy="1241943"/>
          </a:xfrm>
          <a:prstGeom prst="rect">
            <a:avLst/>
          </a:prstGeom>
          <a:noFill/>
        </p:spPr>
        <p:txBody>
          <a:bodyPr wrap="square">
            <a:spAutoFit/>
          </a:bodyPr>
          <a:lstStyle/>
          <a:p>
            <a:pPr>
              <a:lnSpc>
                <a:spcPct val="120000"/>
              </a:lnSpc>
            </a:pPr>
            <a:r>
              <a:rPr kumimoji="1" lang="en" altLang="zh-CN" sz="2400" b="1" spc="120" dirty="0">
                <a:solidFill>
                  <a:schemeClr val="accent1"/>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altLang="zh-CN" sz="2400" b="1" i="0" dirty="0">
                <a:effectLst/>
                <a:latin typeface="Times New Roman" panose="02020603050405020304" pitchFamily="18" charset="0"/>
                <a:cs typeface="Times New Roman" panose="02020603050405020304" pitchFamily="18" charset="0"/>
              </a:rPr>
              <a:t>Single atom trapping based on movable optical lattices</a:t>
            </a:r>
          </a:p>
          <a:p>
            <a:pPr>
              <a:lnSpc>
                <a:spcPct val="120000"/>
              </a:lnSpc>
            </a:pPr>
            <a:r>
              <a:rPr lang="en-US" altLang="zh-CN" sz="2000" b="1" dirty="0">
                <a:latin typeface="Times New Roman" panose="02020603050405020304" pitchFamily="18" charset="0"/>
                <a:cs typeface="Times New Roman" panose="02020603050405020304" pitchFamily="18" charset="0"/>
              </a:rPr>
              <a:t>Research Group: </a:t>
            </a:r>
            <a:r>
              <a:rPr lang="en-US" altLang="zh-CN" sz="2000" dirty="0">
                <a:latin typeface="Times New Roman" panose="02020603050405020304" pitchFamily="18" charset="0"/>
                <a:cs typeface="Times New Roman" panose="02020603050405020304" pitchFamily="18" charset="0"/>
              </a:rPr>
              <a:t>Fiber Cavity QED group supervised by Prof. </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-Feng Li</a:t>
            </a:r>
          </a:p>
          <a:p>
            <a:pPr>
              <a:lnSpc>
                <a:spcPct val="120000"/>
              </a:lnSpc>
            </a:pPr>
            <a:r>
              <a:rPr lang="en-US" altLang="zh-CN" sz="2000" dirty="0">
                <a:latin typeface="Times New Roman" panose="02020603050405020304" pitchFamily="18" charset="0"/>
                <a:cs typeface="Times New Roman" panose="02020603050405020304" pitchFamily="18" charset="0"/>
              </a:rPr>
              <a:t>Key Laboratory of Quantum Information, CAS</a:t>
            </a:r>
            <a:endParaRPr lang="zh-CN" altLang="en-US" sz="20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B9C0DC-2FAE-A909-4357-29C8E9FB4F27}"/>
              </a:ext>
            </a:extLst>
          </p:cNvPr>
          <p:cNvSpPr txBox="1"/>
          <p:nvPr/>
        </p:nvSpPr>
        <p:spPr>
          <a:xfrm>
            <a:off x="1928388" y="2583031"/>
            <a:ext cx="7995225" cy="663515"/>
          </a:xfrm>
          <a:prstGeom prst="rect">
            <a:avLst/>
          </a:prstGeom>
          <a:noFill/>
        </p:spPr>
        <p:txBody>
          <a:bodyPr wrap="square">
            <a:spAutoFit/>
          </a:bodyPr>
          <a:lstStyle/>
          <a:p>
            <a:pPr algn="just">
              <a:lnSpc>
                <a:spcPct val="120000"/>
              </a:lnSpc>
            </a:pPr>
            <a:r>
              <a:rPr lang="en-US" altLang="zh-CN" sz="1600" b="0" i="0" dirty="0">
                <a:effectLst/>
                <a:latin typeface="Times New Roman" panose="02020603050405020304" pitchFamily="18" charset="0"/>
                <a:cs typeface="Times New Roman" panose="02020603050405020304" pitchFamily="18" charset="0"/>
              </a:rPr>
              <a:t>Proposed to achieve the trapping of single atoms and combine fluorescence detection to achieve high-precision control of atomic positions by movable optical lattice.</a:t>
            </a:r>
          </a:p>
        </p:txBody>
      </p:sp>
      <p:sp>
        <p:nvSpPr>
          <p:cNvPr id="19" name="灯片编号占位符 2">
            <a:extLst>
              <a:ext uri="{FF2B5EF4-FFF2-40B4-BE49-F238E27FC236}">
                <a16:creationId xmlns:a16="http://schemas.microsoft.com/office/drawing/2014/main" id="{4C9EA3EE-13F5-C8B8-D36D-E711317CEEB5}"/>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8</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3" name="图形 12">
            <a:extLst>
              <a:ext uri="{FF2B5EF4-FFF2-40B4-BE49-F238E27FC236}">
                <a16:creationId xmlns:a16="http://schemas.microsoft.com/office/drawing/2014/main" id="{7F3F6E1D-4DA8-4B56-9F76-FE8036AE9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307" y="448171"/>
            <a:ext cx="2739132" cy="524515"/>
          </a:xfrm>
          <a:prstGeom prst="rect">
            <a:avLst/>
          </a:prstGeom>
          <a:effectLst/>
        </p:spPr>
      </p:pic>
      <p:pic>
        <p:nvPicPr>
          <p:cNvPr id="12" name="内容占位符 5">
            <a:extLst>
              <a:ext uri="{FF2B5EF4-FFF2-40B4-BE49-F238E27FC236}">
                <a16:creationId xmlns:a16="http://schemas.microsoft.com/office/drawing/2014/main" id="{A8A8DB66-1093-4B03-96BD-5B88AFA53F76}"/>
              </a:ext>
            </a:extLst>
          </p:cNvPr>
          <p:cNvPicPr>
            <a:picLocks noGrp="1" noChangeAspect="1"/>
          </p:cNvPicPr>
          <p:nvPr>
            <p:ph idx="1"/>
          </p:nvPr>
        </p:nvPicPr>
        <p:blipFill rotWithShape="1">
          <a:blip r:embed="rId5"/>
          <a:srcRect r="7234" b="6297"/>
          <a:stretch/>
        </p:blipFill>
        <p:spPr>
          <a:xfrm>
            <a:off x="1625816" y="3470899"/>
            <a:ext cx="3317375" cy="2513169"/>
          </a:xfrm>
        </p:spPr>
      </p:pic>
      <p:pic>
        <p:nvPicPr>
          <p:cNvPr id="14" name="图片 13">
            <a:extLst>
              <a:ext uri="{FF2B5EF4-FFF2-40B4-BE49-F238E27FC236}">
                <a16:creationId xmlns:a16="http://schemas.microsoft.com/office/drawing/2014/main" id="{F59E3D9F-AF64-4D65-8F06-F569E3A88F3F}"/>
              </a:ext>
            </a:extLst>
          </p:cNvPr>
          <p:cNvPicPr>
            <a:picLocks noChangeAspect="1"/>
          </p:cNvPicPr>
          <p:nvPr/>
        </p:nvPicPr>
        <p:blipFill rotWithShape="1">
          <a:blip r:embed="rId6"/>
          <a:srcRect b="20875"/>
          <a:stretch/>
        </p:blipFill>
        <p:spPr>
          <a:xfrm>
            <a:off x="6096000" y="3470900"/>
            <a:ext cx="4228905" cy="2509613"/>
          </a:xfrm>
          <a:prstGeom prst="rect">
            <a:avLst/>
          </a:prstGeom>
        </p:spPr>
      </p:pic>
    </p:spTree>
    <p:extLst>
      <p:ext uri="{BB962C8B-B14F-4D97-AF65-F5344CB8AC3E}">
        <p14:creationId xmlns:p14="http://schemas.microsoft.com/office/powerpoint/2010/main" val="581513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7329960-6368-6AAA-EC55-0D1F9D11B918}"/>
              </a:ext>
            </a:extLst>
          </p:cNvPr>
          <p:cNvSpPr txBox="1"/>
          <p:nvPr/>
        </p:nvSpPr>
        <p:spPr>
          <a:xfrm>
            <a:off x="548561" y="1048205"/>
            <a:ext cx="10753087" cy="461665"/>
          </a:xfrm>
          <a:prstGeom prst="rect">
            <a:avLst/>
          </a:prstGeom>
          <a:noFill/>
        </p:spPr>
        <p:txBody>
          <a:bodyPr wrap="square">
            <a:spAutoFit/>
          </a:bodyPr>
          <a:lstStyle/>
          <a:p>
            <a:pPr algn="l"/>
            <a:r>
              <a:rPr lang="en-US" altLang="zh-CN" sz="2400" b="1" i="0" dirty="0">
                <a:effectLst/>
                <a:latin typeface="Times New Roman" panose="02020603050405020304" pitchFamily="18" charset="0"/>
                <a:cs typeface="Times New Roman" panose="02020603050405020304" pitchFamily="18" charset="0"/>
              </a:rPr>
              <a:t>Led building and cleaning our second ultrahigh optical vacuum system</a:t>
            </a:r>
          </a:p>
        </p:txBody>
      </p:sp>
      <p:sp>
        <p:nvSpPr>
          <p:cNvPr id="14" name="文本框 13">
            <a:extLst>
              <a:ext uri="{FF2B5EF4-FFF2-40B4-BE49-F238E27FC236}">
                <a16:creationId xmlns:a16="http://schemas.microsoft.com/office/drawing/2014/main" id="{7592DFF7-EC50-4C7C-EB6E-7102704A7915}"/>
              </a:ext>
            </a:extLst>
          </p:cNvPr>
          <p:cNvSpPr txBox="1"/>
          <p:nvPr/>
        </p:nvSpPr>
        <p:spPr>
          <a:xfrm>
            <a:off x="792543" y="5057378"/>
            <a:ext cx="10754006" cy="362022"/>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We mounted a Rb atom dispenser for the MOT and optical dipole traps for ensembles and single atoms</a:t>
            </a:r>
            <a:r>
              <a:rPr lang="en-US" altLang="zh-CN" sz="1600" b="0" i="0" dirty="0">
                <a:solidFill>
                  <a:srgbClr val="494E52"/>
                </a:solidFill>
                <a:effectLst/>
                <a:latin typeface="Times New Roman" panose="02020603050405020304" pitchFamily="18" charset="0"/>
                <a:cs typeface="Times New Roman" panose="02020603050405020304" pitchFamily="18" charset="0"/>
              </a:rPr>
              <a:t>. </a:t>
            </a:r>
            <a:endParaRPr lang="zh-CN" altLang="en-US" sz="16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A8689E73-26D8-90D4-723C-C6274FAE61B0}"/>
              </a:ext>
            </a:extLst>
          </p:cNvPr>
          <p:cNvSpPr txBox="1"/>
          <p:nvPr/>
        </p:nvSpPr>
        <p:spPr>
          <a:xfrm>
            <a:off x="792543" y="5408880"/>
            <a:ext cx="10754006" cy="367280"/>
          </a:xfrm>
          <a:prstGeom prst="rect">
            <a:avLst/>
          </a:prstGeom>
          <a:noFill/>
        </p:spPr>
        <p:txBody>
          <a:bodyPr wrap="square">
            <a:spAutoFit/>
          </a:bodyPr>
          <a:lstStyle/>
          <a:p>
            <a:pPr marL="285750" indent="-285750">
              <a:lnSpc>
                <a:spcPct val="120000"/>
              </a:lnSpc>
              <a:buSzPct val="70000"/>
              <a:buFont typeface="Wingdings" pitchFamily="2" charset="2"/>
              <a:buChar char="p"/>
            </a:pPr>
            <a:r>
              <a:rPr lang="en-US" altLang="zh-CN" sz="1600" b="0" i="0" dirty="0">
                <a:effectLst/>
                <a:latin typeface="Times New Roman" panose="02020603050405020304" pitchFamily="18" charset="0"/>
                <a:cs typeface="Times New Roman" panose="02020603050405020304" pitchFamily="18" charset="0"/>
              </a:rPr>
              <a:t>The vacuum degree of the system has reached 3×10−11Torr</a:t>
            </a:r>
            <a:r>
              <a:rPr lang="en-US" altLang="zh-CN" sz="1400" b="0" i="0" dirty="0">
                <a:solidFill>
                  <a:srgbClr val="494E52"/>
                </a:solidFill>
                <a:effectLst/>
                <a:latin typeface="-apple-system"/>
              </a:rPr>
              <a:t>.</a:t>
            </a:r>
            <a:endParaRPr lang="zh-CN" altLang="en-US" sz="1400" b="1"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灯片编号占位符 2">
            <a:extLst>
              <a:ext uri="{FF2B5EF4-FFF2-40B4-BE49-F238E27FC236}">
                <a16:creationId xmlns:a16="http://schemas.microsoft.com/office/drawing/2014/main" id="{111CD83B-DEAB-13FB-4199-B43C000BE046}"/>
              </a:ext>
            </a:extLst>
          </p:cNvPr>
          <p:cNvSpPr>
            <a:spLocks noGrp="1"/>
          </p:cNvSpPr>
          <p:nvPr>
            <p:ph type="sldNum" sz="quarter" idx="12"/>
          </p:nvPr>
        </p:nvSpPr>
        <p:spPr>
          <a:xfrm>
            <a:off x="11646551" y="6402826"/>
            <a:ext cx="615471" cy="365125"/>
          </a:xfrm>
        </p:spPr>
        <p:txBody>
          <a:bodyPr/>
          <a:lstStyle/>
          <a:p>
            <a:pPr algn="ctr"/>
            <a:fld id="{088D6D6D-68E4-4840-9278-1F52F3857609}" type="slidenum">
              <a:rPr kumimoji="1" lang="zh-CN" altLang="en-US" sz="1600" smtClean="0">
                <a:solidFill>
                  <a:schemeClr val="accent1"/>
                </a:solidFill>
                <a:latin typeface="Times New Roman" panose="02020603050405020304" pitchFamily="18" charset="0"/>
                <a:cs typeface="Times New Roman" panose="02020603050405020304" pitchFamily="18" charset="0"/>
              </a:rPr>
              <a:pPr algn="ctr"/>
              <a:t>9</a:t>
            </a:fld>
            <a:endParaRPr kumimoji="1" lang="zh-CN" altLang="en-US" sz="1600" dirty="0">
              <a:solidFill>
                <a:schemeClr val="accent1"/>
              </a:solidFill>
              <a:latin typeface="Times New Roman" panose="02020603050405020304" pitchFamily="18" charset="0"/>
              <a:cs typeface="Times New Roman" panose="02020603050405020304" pitchFamily="18" charset="0"/>
            </a:endParaRPr>
          </a:p>
        </p:txBody>
      </p:sp>
      <p:pic>
        <p:nvPicPr>
          <p:cNvPr id="15" name="图形 14">
            <a:extLst>
              <a:ext uri="{FF2B5EF4-FFF2-40B4-BE49-F238E27FC236}">
                <a16:creationId xmlns:a16="http://schemas.microsoft.com/office/drawing/2014/main" id="{7EE767A5-1C03-4BFF-B706-6900CFF29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4307" y="448171"/>
            <a:ext cx="2739132" cy="524515"/>
          </a:xfrm>
          <a:prstGeom prst="rect">
            <a:avLst/>
          </a:prstGeom>
          <a:effectLst/>
        </p:spPr>
      </p:pic>
      <p:pic>
        <p:nvPicPr>
          <p:cNvPr id="20" name="图片 19">
            <a:extLst>
              <a:ext uri="{FF2B5EF4-FFF2-40B4-BE49-F238E27FC236}">
                <a16:creationId xmlns:a16="http://schemas.microsoft.com/office/drawing/2014/main" id="{9FEFB22C-F144-4BBB-A6D2-6C6C05F3A32D}"/>
              </a:ext>
            </a:extLst>
          </p:cNvPr>
          <p:cNvPicPr>
            <a:picLocks noChangeAspect="1"/>
          </p:cNvPicPr>
          <p:nvPr/>
        </p:nvPicPr>
        <p:blipFill>
          <a:blip r:embed="rId4"/>
          <a:stretch>
            <a:fillRect/>
          </a:stretch>
        </p:blipFill>
        <p:spPr>
          <a:xfrm>
            <a:off x="719456" y="1750831"/>
            <a:ext cx="5606024" cy="3286290"/>
          </a:xfrm>
          <a:prstGeom prst="rect">
            <a:avLst/>
          </a:prstGeom>
        </p:spPr>
      </p:pic>
      <p:pic>
        <p:nvPicPr>
          <p:cNvPr id="21" name="图片 20">
            <a:extLst>
              <a:ext uri="{FF2B5EF4-FFF2-40B4-BE49-F238E27FC236}">
                <a16:creationId xmlns:a16="http://schemas.microsoft.com/office/drawing/2014/main" id="{FBE19254-FCA9-4956-999D-8674C7D0210A}"/>
              </a:ext>
            </a:extLst>
          </p:cNvPr>
          <p:cNvPicPr>
            <a:picLocks noChangeAspect="1"/>
          </p:cNvPicPr>
          <p:nvPr/>
        </p:nvPicPr>
        <p:blipFill>
          <a:blip r:embed="rId5"/>
          <a:stretch>
            <a:fillRect/>
          </a:stretch>
        </p:blipFill>
        <p:spPr>
          <a:xfrm>
            <a:off x="6749720" y="1549055"/>
            <a:ext cx="4431310" cy="3540808"/>
          </a:xfrm>
          <a:prstGeom prst="rect">
            <a:avLst/>
          </a:prstGeom>
        </p:spPr>
      </p:pic>
      <p:sp>
        <p:nvSpPr>
          <p:cNvPr id="11" name="动作按钮: 空白 10">
            <a:hlinkClick r:id="rId6" action="ppaction://hlinksldjump" highlightClick="1"/>
            <a:extLst>
              <a:ext uri="{FF2B5EF4-FFF2-40B4-BE49-F238E27FC236}">
                <a16:creationId xmlns:a16="http://schemas.microsoft.com/office/drawing/2014/main" id="{7C7456F6-310E-4CD5-A0CA-8E36B72A7B50}"/>
              </a:ext>
            </a:extLst>
          </p:cNvPr>
          <p:cNvSpPr/>
          <p:nvPr/>
        </p:nvSpPr>
        <p:spPr>
          <a:xfrm>
            <a:off x="0" y="449867"/>
            <a:ext cx="371628" cy="446604"/>
          </a:xfrm>
          <a:prstGeom prst="actionButtonBlank">
            <a:avLst/>
          </a:prstGeom>
          <a:solidFill>
            <a:srgbClr val="034E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7313A07-F7F4-45C2-A6EE-8A5106357080}"/>
              </a:ext>
            </a:extLst>
          </p:cNvPr>
          <p:cNvSpPr txBox="1"/>
          <p:nvPr/>
        </p:nvSpPr>
        <p:spPr>
          <a:xfrm>
            <a:off x="548560" y="448171"/>
            <a:ext cx="6524765" cy="523220"/>
          </a:xfrm>
          <a:prstGeom prst="rect">
            <a:avLst/>
          </a:prstGeom>
          <a:noFill/>
        </p:spPr>
        <p:txBody>
          <a:bodyPr wrap="square">
            <a:spAutoFit/>
          </a:bodyPr>
          <a:lstStyle/>
          <a:p>
            <a:pPr>
              <a:buSzPct val="85000"/>
            </a:pPr>
            <a:r>
              <a:rPr kumimoji="1" lang="en" altLang="zh-CN" sz="2800" b="1" dirty="0">
                <a:solidFill>
                  <a:srgbClr val="034EA1"/>
                </a:solidFill>
                <a:latin typeface="Times New Roman" panose="02020603050405020304" pitchFamily="18" charset="0"/>
                <a:ea typeface="Microsoft YaHei" panose="020B0503020204020204" pitchFamily="34" charset="-122"/>
                <a:cs typeface="Times New Roman" panose="02020603050405020304" pitchFamily="18" charset="0"/>
              </a:rPr>
              <a:t>Atom trapping based on optical lattices</a:t>
            </a:r>
          </a:p>
        </p:txBody>
      </p:sp>
      <p:sp>
        <p:nvSpPr>
          <p:cNvPr id="18" name="文本框 17">
            <a:extLst>
              <a:ext uri="{FF2B5EF4-FFF2-40B4-BE49-F238E27FC236}">
                <a16:creationId xmlns:a16="http://schemas.microsoft.com/office/drawing/2014/main" id="{60DD0694-688D-4292-820A-5C99E9C983AD}"/>
              </a:ext>
            </a:extLst>
          </p:cNvPr>
          <p:cNvSpPr txBox="1"/>
          <p:nvPr/>
        </p:nvSpPr>
        <p:spPr>
          <a:xfrm>
            <a:off x="0" y="6550223"/>
            <a:ext cx="2277035" cy="307777"/>
          </a:xfrm>
          <a:prstGeom prst="rect">
            <a:avLst/>
          </a:prstGeom>
          <a:noFill/>
        </p:spPr>
        <p:txBody>
          <a:bodyPr wrap="square">
            <a:spAutoFit/>
          </a:bodyPr>
          <a:lstStyle/>
          <a:p>
            <a:r>
              <a:rPr lang="en-US" altLang="zh-CN" sz="1400" i="1" dirty="0">
                <a:effectLst/>
                <a:latin typeface="Arial" panose="020B0604020202020204" pitchFamily="34" charset="0"/>
                <a:cs typeface="Arial" panose="020B0604020202020204" pitchFamily="34" charset="0"/>
              </a:rPr>
              <a:t>Optica 4, 576-579 (2017)</a:t>
            </a:r>
            <a:endParaRPr lang="zh-CN" alt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604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1727">
      <a:dk1>
        <a:srgbClr val="000000"/>
      </a:dk1>
      <a:lt1>
        <a:srgbClr val="FFFFFF"/>
      </a:lt1>
      <a:dk2>
        <a:srgbClr val="44546A"/>
      </a:dk2>
      <a:lt2>
        <a:srgbClr val="E7E6E6"/>
      </a:lt2>
      <a:accent1>
        <a:srgbClr val="14141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12327</TotalTime>
  <Words>2156</Words>
  <Application>Microsoft Office PowerPoint</Application>
  <PresentationFormat>宽屏</PresentationFormat>
  <Paragraphs>257</Paragraphs>
  <Slides>39</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AdvP6F00</vt:lpstr>
      <vt:lpstr>-apple-system</vt:lpstr>
      <vt:lpstr>等线</vt:lpstr>
      <vt:lpstr>等线 Light</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Zhongqi Xiu</cp:lastModifiedBy>
  <cp:revision>97</cp:revision>
  <dcterms:created xsi:type="dcterms:W3CDTF">2023-07-25T11:43:42Z</dcterms:created>
  <dcterms:modified xsi:type="dcterms:W3CDTF">2024-10-01T17:15:22Z</dcterms:modified>
  <cp:category/>
</cp:coreProperties>
</file>